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notesSlides/notesSlide3.xml" ContentType="application/vnd.openxmlformats-officedocument.presentationml.notesSlide+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notesSlides/notesSlide6.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notesSlides/notesSlide7.xml" ContentType="application/vnd.openxmlformats-officedocument.presentationml.notesSlide+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notesSlides/notesSlide8.xml" ContentType="application/vnd.openxmlformats-officedocument.presentationml.notesSlide+xml"/>
  <Override PartName="/ppt/charts/chart18.xml" ContentType="application/vnd.openxmlformats-officedocument.drawingml.chart+xml"/>
  <Override PartName="/ppt/notesSlides/notesSlide9.xml" ContentType="application/vnd.openxmlformats-officedocument.presentationml.notesSlide+xml"/>
  <Override PartName="/ppt/charts/chart19.xml" ContentType="application/vnd.openxmlformats-officedocument.drawingml.chart+xml"/>
  <Override PartName="/ppt/notesSlides/notesSlide10.xml" ContentType="application/vnd.openxmlformats-officedocument.presentationml.notesSlide+xml"/>
  <Override PartName="/ppt/charts/chart20.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324" r:id="rId5"/>
    <p:sldId id="707" r:id="rId6"/>
    <p:sldId id="704" r:id="rId7"/>
    <p:sldId id="2546" r:id="rId8"/>
    <p:sldId id="2547" r:id="rId9"/>
    <p:sldId id="2534" r:id="rId10"/>
    <p:sldId id="2560" r:id="rId11"/>
    <p:sldId id="682" r:id="rId12"/>
    <p:sldId id="2497" r:id="rId13"/>
    <p:sldId id="2549" r:id="rId14"/>
    <p:sldId id="2550" r:id="rId15"/>
    <p:sldId id="2551" r:id="rId16"/>
    <p:sldId id="2552" r:id="rId17"/>
    <p:sldId id="2553" r:id="rId18"/>
    <p:sldId id="2543" r:id="rId19"/>
    <p:sldId id="2555" r:id="rId20"/>
    <p:sldId id="2554" r:id="rId21"/>
    <p:sldId id="2556" r:id="rId22"/>
    <p:sldId id="2559" r:id="rId23"/>
    <p:sldId id="2521" r:id="rId24"/>
    <p:sldId id="2557" r:id="rId2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83437E-6B17-437D-9527-ECA9A7CFD555}" v="14" dt="2026-02-27T16:07:57.0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17" autoAdjust="0"/>
  </p:normalViewPr>
  <p:slideViewPr>
    <p:cSldViewPr snapToGrid="0">
      <p:cViewPr varScale="1">
        <p:scale>
          <a:sx n="66" d="100"/>
          <a:sy n="66" d="100"/>
        </p:scale>
        <p:origin x="6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Nienaber" userId="b0a72c86-b144-4289-bd31-88ef704603e9" providerId="ADAL" clId="{2CB8471A-9FDC-4AE4-91BC-EAB39FEE470B}"/>
    <pc:docChg chg="modSld">
      <pc:chgData name="Brian Nienaber" userId="b0a72c86-b144-4289-bd31-88ef704603e9" providerId="ADAL" clId="{2CB8471A-9FDC-4AE4-91BC-EAB39FEE470B}" dt="2026-02-27T15:07:13.314" v="213" actId="27918"/>
      <pc:docMkLst>
        <pc:docMk/>
      </pc:docMkLst>
      <pc:sldChg chg="mod">
        <pc:chgData name="Brian Nienaber" userId="b0a72c86-b144-4289-bd31-88ef704603e9" providerId="ADAL" clId="{2CB8471A-9FDC-4AE4-91BC-EAB39FEE470B}" dt="2026-02-27T14:56:41.917" v="61" actId="27918"/>
        <pc:sldMkLst>
          <pc:docMk/>
          <pc:sldMk cId="13952025" sldId="682"/>
        </pc:sldMkLst>
      </pc:sldChg>
      <pc:sldChg chg="mod">
        <pc:chgData name="Brian Nienaber" userId="b0a72c86-b144-4289-bd31-88ef704603e9" providerId="ADAL" clId="{2CB8471A-9FDC-4AE4-91BC-EAB39FEE470B}" dt="2026-02-27T14:53:50.045" v="25" actId="27918"/>
        <pc:sldMkLst>
          <pc:docMk/>
          <pc:sldMk cId="3030930292" sldId="704"/>
        </pc:sldMkLst>
      </pc:sldChg>
      <pc:sldChg chg="mod">
        <pc:chgData name="Brian Nienaber" userId="b0a72c86-b144-4289-bd31-88ef704603e9" providerId="ADAL" clId="{2CB8471A-9FDC-4AE4-91BC-EAB39FEE470B}" dt="2026-02-27T14:52:37.418" v="11" actId="27918"/>
        <pc:sldMkLst>
          <pc:docMk/>
          <pc:sldMk cId="1458888988" sldId="707"/>
        </pc:sldMkLst>
      </pc:sldChg>
      <pc:sldChg chg="mod">
        <pc:chgData name="Brian Nienaber" userId="b0a72c86-b144-4289-bd31-88ef704603e9" providerId="ADAL" clId="{2CB8471A-9FDC-4AE4-91BC-EAB39FEE470B}" dt="2026-02-27T14:57:12.954" v="64" actId="27918"/>
        <pc:sldMkLst>
          <pc:docMk/>
          <pc:sldMk cId="2169008571" sldId="2497"/>
        </pc:sldMkLst>
      </pc:sldChg>
      <pc:sldChg chg="mod">
        <pc:chgData name="Brian Nienaber" userId="b0a72c86-b144-4289-bd31-88ef704603e9" providerId="ADAL" clId="{2CB8471A-9FDC-4AE4-91BC-EAB39FEE470B}" dt="2026-02-27T15:06:23.041" v="201" actId="27918"/>
        <pc:sldMkLst>
          <pc:docMk/>
          <pc:sldMk cId="3231323550" sldId="2521"/>
        </pc:sldMkLst>
      </pc:sldChg>
      <pc:sldChg chg="mod">
        <pc:chgData name="Brian Nienaber" userId="b0a72c86-b144-4289-bd31-88ef704603e9" providerId="ADAL" clId="{2CB8471A-9FDC-4AE4-91BC-EAB39FEE470B}" dt="2026-02-27T14:55:48.677" v="50" actId="27918"/>
        <pc:sldMkLst>
          <pc:docMk/>
          <pc:sldMk cId="784752763" sldId="2534"/>
        </pc:sldMkLst>
      </pc:sldChg>
      <pc:sldChg chg="mod">
        <pc:chgData name="Brian Nienaber" userId="b0a72c86-b144-4289-bd31-88ef704603e9" providerId="ADAL" clId="{2CB8471A-9FDC-4AE4-91BC-EAB39FEE470B}" dt="2026-02-27T15:02:28.427" v="137" actId="27918"/>
        <pc:sldMkLst>
          <pc:docMk/>
          <pc:sldMk cId="1069767565" sldId="2543"/>
        </pc:sldMkLst>
      </pc:sldChg>
      <pc:sldChg chg="mod">
        <pc:chgData name="Brian Nienaber" userId="b0a72c86-b144-4289-bd31-88ef704603e9" providerId="ADAL" clId="{2CB8471A-9FDC-4AE4-91BC-EAB39FEE470B}" dt="2026-02-27T14:54:26.290" v="33" actId="27918"/>
        <pc:sldMkLst>
          <pc:docMk/>
          <pc:sldMk cId="3638033401" sldId="2546"/>
        </pc:sldMkLst>
      </pc:sldChg>
      <pc:sldChg chg="mod">
        <pc:chgData name="Brian Nienaber" userId="b0a72c86-b144-4289-bd31-88ef704603e9" providerId="ADAL" clId="{2CB8471A-9FDC-4AE4-91BC-EAB39FEE470B}" dt="2026-02-27T14:55:15.146" v="43" actId="27918"/>
        <pc:sldMkLst>
          <pc:docMk/>
          <pc:sldMk cId="3939116680" sldId="2547"/>
        </pc:sldMkLst>
      </pc:sldChg>
      <pc:sldChg chg="mod">
        <pc:chgData name="Brian Nienaber" userId="b0a72c86-b144-4289-bd31-88ef704603e9" providerId="ADAL" clId="{2CB8471A-9FDC-4AE4-91BC-EAB39FEE470B}" dt="2026-02-27T14:57:47.144" v="69" actId="27918"/>
        <pc:sldMkLst>
          <pc:docMk/>
          <pc:sldMk cId="2809399802" sldId="2549"/>
        </pc:sldMkLst>
      </pc:sldChg>
      <pc:sldChg chg="mod">
        <pc:chgData name="Brian Nienaber" userId="b0a72c86-b144-4289-bd31-88ef704603e9" providerId="ADAL" clId="{2CB8471A-9FDC-4AE4-91BC-EAB39FEE470B}" dt="2026-02-27T14:58:15.513" v="75" actId="27918"/>
        <pc:sldMkLst>
          <pc:docMk/>
          <pc:sldMk cId="1498468248" sldId="2550"/>
        </pc:sldMkLst>
      </pc:sldChg>
      <pc:sldChg chg="mod">
        <pc:chgData name="Brian Nienaber" userId="b0a72c86-b144-4289-bd31-88ef704603e9" providerId="ADAL" clId="{2CB8471A-9FDC-4AE4-91BC-EAB39FEE470B}" dt="2026-02-27T14:59:27.581" v="90" actId="27918"/>
        <pc:sldMkLst>
          <pc:docMk/>
          <pc:sldMk cId="1038682970" sldId="2551"/>
        </pc:sldMkLst>
      </pc:sldChg>
      <pc:sldChg chg="mod">
        <pc:chgData name="Brian Nienaber" userId="b0a72c86-b144-4289-bd31-88ef704603e9" providerId="ADAL" clId="{2CB8471A-9FDC-4AE4-91BC-EAB39FEE470B}" dt="2026-02-27T15:00:48.757" v="108" actId="27918"/>
        <pc:sldMkLst>
          <pc:docMk/>
          <pc:sldMk cId="3162257026" sldId="2552"/>
        </pc:sldMkLst>
      </pc:sldChg>
      <pc:sldChg chg="mod">
        <pc:chgData name="Brian Nienaber" userId="b0a72c86-b144-4289-bd31-88ef704603e9" providerId="ADAL" clId="{2CB8471A-9FDC-4AE4-91BC-EAB39FEE470B}" dt="2026-02-27T15:01:18.357" v="114" actId="27918"/>
        <pc:sldMkLst>
          <pc:docMk/>
          <pc:sldMk cId="2925415599" sldId="2553"/>
        </pc:sldMkLst>
      </pc:sldChg>
      <pc:sldChg chg="mod">
        <pc:chgData name="Brian Nienaber" userId="b0a72c86-b144-4289-bd31-88ef704603e9" providerId="ADAL" clId="{2CB8471A-9FDC-4AE4-91BC-EAB39FEE470B}" dt="2026-02-27T15:04:56.006" v="178" actId="27918"/>
        <pc:sldMkLst>
          <pc:docMk/>
          <pc:sldMk cId="411461001" sldId="2554"/>
        </pc:sldMkLst>
      </pc:sldChg>
      <pc:sldChg chg="mod">
        <pc:chgData name="Brian Nienaber" userId="b0a72c86-b144-4289-bd31-88ef704603e9" providerId="ADAL" clId="{2CB8471A-9FDC-4AE4-91BC-EAB39FEE470B}" dt="2026-02-27T15:02:53.138" v="140" actId="27918"/>
        <pc:sldMkLst>
          <pc:docMk/>
          <pc:sldMk cId="3881034084" sldId="2555"/>
        </pc:sldMkLst>
      </pc:sldChg>
      <pc:sldChg chg="mod">
        <pc:chgData name="Brian Nienaber" userId="b0a72c86-b144-4289-bd31-88ef704603e9" providerId="ADAL" clId="{2CB8471A-9FDC-4AE4-91BC-EAB39FEE470B}" dt="2026-02-27T15:05:30.740" v="189" actId="27918"/>
        <pc:sldMkLst>
          <pc:docMk/>
          <pc:sldMk cId="1820690261" sldId="2556"/>
        </pc:sldMkLst>
      </pc:sldChg>
      <pc:sldChg chg="mod">
        <pc:chgData name="Brian Nienaber" userId="b0a72c86-b144-4289-bd31-88ef704603e9" providerId="ADAL" clId="{2CB8471A-9FDC-4AE4-91BC-EAB39FEE470B}" dt="2026-02-27T15:07:13.314" v="213" actId="27918"/>
        <pc:sldMkLst>
          <pc:docMk/>
          <pc:sldMk cId="4068010459" sldId="2557"/>
        </pc:sldMkLst>
      </pc:sldChg>
      <pc:sldChg chg="mod">
        <pc:chgData name="Brian Nienaber" userId="b0a72c86-b144-4289-bd31-88ef704603e9" providerId="ADAL" clId="{2CB8471A-9FDC-4AE4-91BC-EAB39FEE470B}" dt="2026-02-27T15:05:54.986" v="193" actId="27918"/>
        <pc:sldMkLst>
          <pc:docMk/>
          <pc:sldMk cId="3295552214" sldId="2559"/>
        </pc:sldMkLst>
      </pc:sldChg>
      <pc:sldChg chg="mod">
        <pc:chgData name="Brian Nienaber" userId="b0a72c86-b144-4289-bd31-88ef704603e9" providerId="ADAL" clId="{2CB8471A-9FDC-4AE4-91BC-EAB39FEE470B}" dt="2026-02-27T14:56:15.436" v="56" actId="27918"/>
        <pc:sldMkLst>
          <pc:docMk/>
          <pc:sldMk cId="763775879" sldId="2560"/>
        </pc:sldMkLst>
      </pc:sldChg>
    </pc:docChg>
  </pc:docChgLst>
  <pc:docChgLst>
    <pc:chgData name="Stuart Vickery" userId="a0dbac7d-b1a9-40d7-8c08-2f272cdbfc27" providerId="ADAL" clId="{837B3E51-F34C-4E1E-8548-B18AC14AC256}"/>
    <pc:docChg chg="undo custSel addSld delSld modSld sldOrd modMainMaster">
      <pc:chgData name="Stuart Vickery" userId="a0dbac7d-b1a9-40d7-8c08-2f272cdbfc27" providerId="ADAL" clId="{837B3E51-F34C-4E1E-8548-B18AC14AC256}" dt="2026-02-27T16:09:19.135" v="320" actId="27918"/>
      <pc:docMkLst>
        <pc:docMk/>
      </pc:docMkLst>
      <pc:sldChg chg="modSp mod">
        <pc:chgData name="Stuart Vickery" userId="a0dbac7d-b1a9-40d7-8c08-2f272cdbfc27" providerId="ADAL" clId="{837B3E51-F34C-4E1E-8548-B18AC14AC256}" dt="2026-02-24T14:14:19.246" v="19" actId="6549"/>
        <pc:sldMkLst>
          <pc:docMk/>
          <pc:sldMk cId="2228767600" sldId="324"/>
        </pc:sldMkLst>
        <pc:spChg chg="mod">
          <ac:chgData name="Stuart Vickery" userId="a0dbac7d-b1a9-40d7-8c08-2f272cdbfc27" providerId="ADAL" clId="{837B3E51-F34C-4E1E-8548-B18AC14AC256}" dt="2026-02-24T14:14:11.894" v="5" actId="20577"/>
          <ac:spMkLst>
            <pc:docMk/>
            <pc:sldMk cId="2228767600" sldId="324"/>
            <ac:spMk id="2" creationId="{00000000-0000-0000-0000-000000000000}"/>
          </ac:spMkLst>
        </pc:spChg>
        <pc:spChg chg="mod">
          <ac:chgData name="Stuart Vickery" userId="a0dbac7d-b1a9-40d7-8c08-2f272cdbfc27" providerId="ADAL" clId="{837B3E51-F34C-4E1E-8548-B18AC14AC256}" dt="2026-02-24T14:14:16.601" v="15" actId="6549"/>
          <ac:spMkLst>
            <pc:docMk/>
            <pc:sldMk cId="2228767600" sldId="324"/>
            <ac:spMk id="5" creationId="{00000000-0000-0000-0000-000000000000}"/>
          </ac:spMkLst>
        </pc:spChg>
        <pc:spChg chg="mod">
          <ac:chgData name="Stuart Vickery" userId="a0dbac7d-b1a9-40d7-8c08-2f272cdbfc27" providerId="ADAL" clId="{837B3E51-F34C-4E1E-8548-B18AC14AC256}" dt="2026-02-24T14:14:19.246" v="19" actId="6549"/>
          <ac:spMkLst>
            <pc:docMk/>
            <pc:sldMk cId="2228767600" sldId="324"/>
            <ac:spMk id="7" creationId="{00000000-0000-0000-0000-000000000000}"/>
          </ac:spMkLst>
        </pc:spChg>
      </pc:sldChg>
      <pc:sldChg chg="modSp add del mod">
        <pc:chgData name="Stuart Vickery" userId="a0dbac7d-b1a9-40d7-8c08-2f272cdbfc27" providerId="ADAL" clId="{837B3E51-F34C-4E1E-8548-B18AC14AC256}" dt="2026-02-24T14:20:27.191" v="178" actId="27918"/>
        <pc:sldMkLst>
          <pc:docMk/>
          <pc:sldMk cId="13952025" sldId="682"/>
        </pc:sldMkLst>
        <pc:spChg chg="mod">
          <ac:chgData name="Stuart Vickery" userId="a0dbac7d-b1a9-40d7-8c08-2f272cdbfc27" providerId="ADAL" clId="{837B3E51-F34C-4E1E-8548-B18AC14AC256}" dt="2026-02-24T14:20:06.092" v="170" actId="947"/>
          <ac:spMkLst>
            <pc:docMk/>
            <pc:sldMk cId="13952025" sldId="682"/>
            <ac:spMk id="2" creationId="{00000000-0000-0000-0000-000000000000}"/>
          </ac:spMkLst>
        </pc:spChg>
        <pc:spChg chg="mod">
          <ac:chgData name="Stuart Vickery" userId="a0dbac7d-b1a9-40d7-8c08-2f272cdbfc27" providerId="ADAL" clId="{837B3E51-F34C-4E1E-8548-B18AC14AC256}" dt="2026-02-24T14:20:10.546" v="173" actId="6549"/>
          <ac:spMkLst>
            <pc:docMk/>
            <pc:sldMk cId="13952025" sldId="682"/>
            <ac:spMk id="5" creationId="{BD05E59B-9A8A-4B98-BC58-6E4BD9DDD7A1}"/>
          </ac:spMkLst>
        </pc:spChg>
      </pc:sldChg>
      <pc:sldChg chg="modSp mod">
        <pc:chgData name="Stuart Vickery" userId="a0dbac7d-b1a9-40d7-8c08-2f272cdbfc27" providerId="ADAL" clId="{837B3E51-F34C-4E1E-8548-B18AC14AC256}" dt="2026-02-27T16:08:51.770" v="314" actId="27918"/>
        <pc:sldMkLst>
          <pc:docMk/>
          <pc:sldMk cId="3030930292" sldId="704"/>
        </pc:sldMkLst>
        <pc:spChg chg="mod">
          <ac:chgData name="Stuart Vickery" userId="a0dbac7d-b1a9-40d7-8c08-2f272cdbfc27" providerId="ADAL" clId="{837B3E51-F34C-4E1E-8548-B18AC14AC256}" dt="2026-02-27T15:53:09.739" v="265" actId="20577"/>
          <ac:spMkLst>
            <pc:docMk/>
            <pc:sldMk cId="3030930292" sldId="704"/>
            <ac:spMk id="2" creationId="{00000000-0000-0000-0000-000000000000}"/>
          </ac:spMkLst>
        </pc:spChg>
      </pc:sldChg>
      <pc:sldChg chg="modSp mod">
        <pc:chgData name="Stuart Vickery" userId="a0dbac7d-b1a9-40d7-8c08-2f272cdbfc27" providerId="ADAL" clId="{837B3E51-F34C-4E1E-8548-B18AC14AC256}" dt="2026-02-27T16:00:00.721" v="266"/>
        <pc:sldMkLst>
          <pc:docMk/>
          <pc:sldMk cId="1458888988" sldId="707"/>
        </pc:sldMkLst>
        <pc:spChg chg="mod">
          <ac:chgData name="Stuart Vickery" userId="a0dbac7d-b1a9-40d7-8c08-2f272cdbfc27" providerId="ADAL" clId="{837B3E51-F34C-4E1E-8548-B18AC14AC256}" dt="2026-02-24T14:15:01.986" v="35" actId="20577"/>
          <ac:spMkLst>
            <pc:docMk/>
            <pc:sldMk cId="1458888988" sldId="707"/>
            <ac:spMk id="2" creationId="{00000000-0000-0000-0000-000000000000}"/>
          </ac:spMkLst>
        </pc:spChg>
        <pc:graphicFrameChg chg="mod">
          <ac:chgData name="Stuart Vickery" userId="a0dbac7d-b1a9-40d7-8c08-2f272cdbfc27" providerId="ADAL" clId="{837B3E51-F34C-4E1E-8548-B18AC14AC256}" dt="2026-02-27T16:00:00.721" v="266"/>
          <ac:graphicFrameMkLst>
            <pc:docMk/>
            <pc:sldMk cId="1458888988" sldId="707"/>
            <ac:graphicFrameMk id="8" creationId="{5302A561-F21E-4F8A-B3A3-EDE902081084}"/>
          </ac:graphicFrameMkLst>
        </pc:graphicFrameChg>
      </pc:sldChg>
      <pc:sldChg chg="modSp mod">
        <pc:chgData name="Stuart Vickery" userId="a0dbac7d-b1a9-40d7-8c08-2f272cdbfc27" providerId="ADAL" clId="{837B3E51-F34C-4E1E-8548-B18AC14AC256}" dt="2026-02-24T14:20:48.645" v="184" actId="20577"/>
        <pc:sldMkLst>
          <pc:docMk/>
          <pc:sldMk cId="2169008571" sldId="2497"/>
        </pc:sldMkLst>
        <pc:spChg chg="mod">
          <ac:chgData name="Stuart Vickery" userId="a0dbac7d-b1a9-40d7-8c08-2f272cdbfc27" providerId="ADAL" clId="{837B3E51-F34C-4E1E-8548-B18AC14AC256}" dt="2026-02-24T14:20:48.645" v="184" actId="20577"/>
          <ac:spMkLst>
            <pc:docMk/>
            <pc:sldMk cId="2169008571" sldId="2497"/>
            <ac:spMk id="2" creationId="{8955EF33-5A2A-19BB-1E35-E1070AC152B5}"/>
          </ac:spMkLst>
        </pc:spChg>
      </pc:sldChg>
      <pc:sldChg chg="modSp mod">
        <pc:chgData name="Stuart Vickery" userId="a0dbac7d-b1a9-40d7-8c08-2f272cdbfc27" providerId="ADAL" clId="{837B3E51-F34C-4E1E-8548-B18AC14AC256}" dt="2026-02-27T16:07:57.074" v="302" actId="27918"/>
        <pc:sldMkLst>
          <pc:docMk/>
          <pc:sldMk cId="3231323550" sldId="2521"/>
        </pc:sldMkLst>
        <pc:spChg chg="mod">
          <ac:chgData name="Stuart Vickery" userId="a0dbac7d-b1a9-40d7-8c08-2f272cdbfc27" providerId="ADAL" clId="{837B3E51-F34C-4E1E-8548-B18AC14AC256}" dt="2026-02-24T14:24:33.396" v="251" actId="179"/>
          <ac:spMkLst>
            <pc:docMk/>
            <pc:sldMk cId="3231323550" sldId="2521"/>
            <ac:spMk id="2" creationId="{726EF598-6C3A-AE99-9825-E03157DB7842}"/>
          </ac:spMkLst>
        </pc:spChg>
      </pc:sldChg>
      <pc:sldChg chg="modSp add mod">
        <pc:chgData name="Stuart Vickery" userId="a0dbac7d-b1a9-40d7-8c08-2f272cdbfc27" providerId="ADAL" clId="{837B3E51-F34C-4E1E-8548-B18AC14AC256}" dt="2026-02-24T14:18:20.915" v="88" actId="27918"/>
        <pc:sldMkLst>
          <pc:docMk/>
          <pc:sldMk cId="784752763" sldId="2534"/>
        </pc:sldMkLst>
        <pc:spChg chg="mod">
          <ac:chgData name="Stuart Vickery" userId="a0dbac7d-b1a9-40d7-8c08-2f272cdbfc27" providerId="ADAL" clId="{837B3E51-F34C-4E1E-8548-B18AC14AC256}" dt="2026-02-24T14:17:57.979" v="75"/>
          <ac:spMkLst>
            <pc:docMk/>
            <pc:sldMk cId="784752763" sldId="2534"/>
            <ac:spMk id="2" creationId="{2664A928-9E33-BC93-7181-60D07D2D52FF}"/>
          </ac:spMkLst>
        </pc:spChg>
        <pc:spChg chg="mod">
          <ac:chgData name="Stuart Vickery" userId="a0dbac7d-b1a9-40d7-8c08-2f272cdbfc27" providerId="ADAL" clId="{837B3E51-F34C-4E1E-8548-B18AC14AC256}" dt="2026-02-24T14:18:01.420" v="80" actId="6549"/>
          <ac:spMkLst>
            <pc:docMk/>
            <pc:sldMk cId="784752763" sldId="2534"/>
            <ac:spMk id="6" creationId="{810F7749-10F6-C1AE-C6BC-EBF0155E7510}"/>
          </ac:spMkLst>
        </pc:spChg>
      </pc:sldChg>
      <pc:sldChg chg="modSp mod">
        <pc:chgData name="Stuart Vickery" userId="a0dbac7d-b1a9-40d7-8c08-2f272cdbfc27" providerId="ADAL" clId="{837B3E51-F34C-4E1E-8548-B18AC14AC256}" dt="2026-02-24T14:21:53.824" v="240" actId="20577"/>
        <pc:sldMkLst>
          <pc:docMk/>
          <pc:sldMk cId="1069767565" sldId="2543"/>
        </pc:sldMkLst>
        <pc:spChg chg="mod">
          <ac:chgData name="Stuart Vickery" userId="a0dbac7d-b1a9-40d7-8c08-2f272cdbfc27" providerId="ADAL" clId="{837B3E51-F34C-4E1E-8548-B18AC14AC256}" dt="2026-02-24T14:21:53.824" v="240" actId="20577"/>
          <ac:spMkLst>
            <pc:docMk/>
            <pc:sldMk cId="1069767565" sldId="2543"/>
            <ac:spMk id="7" creationId="{DB6966BA-AD00-AF0E-6053-72F198A087AC}"/>
          </ac:spMkLst>
        </pc:spChg>
      </pc:sldChg>
      <pc:sldChg chg="modSp mod">
        <pc:chgData name="Stuart Vickery" userId="a0dbac7d-b1a9-40d7-8c08-2f272cdbfc27" providerId="ADAL" clId="{837B3E51-F34C-4E1E-8548-B18AC14AC256}" dt="2026-02-27T16:09:04.625" v="316" actId="27918"/>
        <pc:sldMkLst>
          <pc:docMk/>
          <pc:sldMk cId="3638033401" sldId="2546"/>
        </pc:sldMkLst>
        <pc:spChg chg="mod">
          <ac:chgData name="Stuart Vickery" userId="a0dbac7d-b1a9-40d7-8c08-2f272cdbfc27" providerId="ADAL" clId="{837B3E51-F34C-4E1E-8548-B18AC14AC256}" dt="2026-02-24T14:15:35.143" v="44" actId="20577"/>
          <ac:spMkLst>
            <pc:docMk/>
            <pc:sldMk cId="3638033401" sldId="2546"/>
            <ac:spMk id="2" creationId="{3E2B9A17-8DB9-40DD-D79A-2812AC6437B4}"/>
          </ac:spMkLst>
        </pc:spChg>
      </pc:sldChg>
      <pc:sldChg chg="mod">
        <pc:chgData name="Stuart Vickery" userId="a0dbac7d-b1a9-40d7-8c08-2f272cdbfc27" providerId="ADAL" clId="{837B3E51-F34C-4E1E-8548-B18AC14AC256}" dt="2026-02-27T16:09:10.660" v="318" actId="27918"/>
        <pc:sldMkLst>
          <pc:docMk/>
          <pc:sldMk cId="3939116680" sldId="2547"/>
        </pc:sldMkLst>
      </pc:sldChg>
      <pc:sldChg chg="modSp mod">
        <pc:chgData name="Stuart Vickery" userId="a0dbac7d-b1a9-40d7-8c08-2f272cdbfc27" providerId="ADAL" clId="{837B3E51-F34C-4E1E-8548-B18AC14AC256}" dt="2026-02-24T14:21:02.640" v="190" actId="20577"/>
        <pc:sldMkLst>
          <pc:docMk/>
          <pc:sldMk cId="2809399802" sldId="2549"/>
        </pc:sldMkLst>
        <pc:spChg chg="mod">
          <ac:chgData name="Stuart Vickery" userId="a0dbac7d-b1a9-40d7-8c08-2f272cdbfc27" providerId="ADAL" clId="{837B3E51-F34C-4E1E-8548-B18AC14AC256}" dt="2026-02-24T14:21:02.640" v="190" actId="20577"/>
          <ac:spMkLst>
            <pc:docMk/>
            <pc:sldMk cId="2809399802" sldId="2549"/>
            <ac:spMk id="2" creationId="{0DA24C11-7617-6435-26DD-B90DE1DEF90A}"/>
          </ac:spMkLst>
        </pc:spChg>
      </pc:sldChg>
      <pc:sldChg chg="modSp mod">
        <pc:chgData name="Stuart Vickery" userId="a0dbac7d-b1a9-40d7-8c08-2f272cdbfc27" providerId="ADAL" clId="{837B3E51-F34C-4E1E-8548-B18AC14AC256}" dt="2026-02-24T14:21:05.708" v="196" actId="20577"/>
        <pc:sldMkLst>
          <pc:docMk/>
          <pc:sldMk cId="1498468248" sldId="2550"/>
        </pc:sldMkLst>
        <pc:spChg chg="mod">
          <ac:chgData name="Stuart Vickery" userId="a0dbac7d-b1a9-40d7-8c08-2f272cdbfc27" providerId="ADAL" clId="{837B3E51-F34C-4E1E-8548-B18AC14AC256}" dt="2026-02-24T14:21:05.708" v="196" actId="20577"/>
          <ac:spMkLst>
            <pc:docMk/>
            <pc:sldMk cId="1498468248" sldId="2550"/>
            <ac:spMk id="2" creationId="{01D0F19D-396C-5E3D-2D35-F627EAA90C7F}"/>
          </ac:spMkLst>
        </pc:spChg>
      </pc:sldChg>
      <pc:sldChg chg="modSp mod">
        <pc:chgData name="Stuart Vickery" userId="a0dbac7d-b1a9-40d7-8c08-2f272cdbfc27" providerId="ADAL" clId="{837B3E51-F34C-4E1E-8548-B18AC14AC256}" dt="2026-02-27T16:03:51.724" v="287" actId="27918"/>
        <pc:sldMkLst>
          <pc:docMk/>
          <pc:sldMk cId="1038682970" sldId="2551"/>
        </pc:sldMkLst>
        <pc:spChg chg="mod">
          <ac:chgData name="Stuart Vickery" userId="a0dbac7d-b1a9-40d7-8c08-2f272cdbfc27" providerId="ADAL" clId="{837B3E51-F34C-4E1E-8548-B18AC14AC256}" dt="2026-02-24T14:21:12.163" v="202" actId="20577"/>
          <ac:spMkLst>
            <pc:docMk/>
            <pc:sldMk cId="1038682970" sldId="2551"/>
            <ac:spMk id="2" creationId="{1D193C6A-61A2-956D-564A-205DEA430F1A}"/>
          </ac:spMkLst>
        </pc:spChg>
      </pc:sldChg>
      <pc:sldChg chg="modSp mod">
        <pc:chgData name="Stuart Vickery" userId="a0dbac7d-b1a9-40d7-8c08-2f272cdbfc27" providerId="ADAL" clId="{837B3E51-F34C-4E1E-8548-B18AC14AC256}" dt="2026-02-27T16:09:19.135" v="320" actId="27918"/>
        <pc:sldMkLst>
          <pc:docMk/>
          <pc:sldMk cId="3162257026" sldId="2552"/>
        </pc:sldMkLst>
        <pc:spChg chg="mod">
          <ac:chgData name="Stuart Vickery" userId="a0dbac7d-b1a9-40d7-8c08-2f272cdbfc27" providerId="ADAL" clId="{837B3E51-F34C-4E1E-8548-B18AC14AC256}" dt="2026-02-24T14:21:18.136" v="208" actId="20577"/>
          <ac:spMkLst>
            <pc:docMk/>
            <pc:sldMk cId="3162257026" sldId="2552"/>
            <ac:spMk id="2" creationId="{0997BB20-8187-3B59-CA6D-EAA586C25D4F}"/>
          </ac:spMkLst>
        </pc:spChg>
      </pc:sldChg>
      <pc:sldChg chg="modSp mod">
        <pc:chgData name="Stuart Vickery" userId="a0dbac7d-b1a9-40d7-8c08-2f272cdbfc27" providerId="ADAL" clId="{837B3E51-F34C-4E1E-8548-B18AC14AC256}" dt="2026-02-24T14:21:36.920" v="233" actId="20577"/>
        <pc:sldMkLst>
          <pc:docMk/>
          <pc:sldMk cId="2925415599" sldId="2553"/>
        </pc:sldMkLst>
        <pc:spChg chg="mod">
          <ac:chgData name="Stuart Vickery" userId="a0dbac7d-b1a9-40d7-8c08-2f272cdbfc27" providerId="ADAL" clId="{837B3E51-F34C-4E1E-8548-B18AC14AC256}" dt="2026-02-24T14:21:36.920" v="233" actId="20577"/>
          <ac:spMkLst>
            <pc:docMk/>
            <pc:sldMk cId="2925415599" sldId="2553"/>
            <ac:spMk id="2" creationId="{1E2BD511-690A-76AF-E047-4FBDE7E03AA0}"/>
          </ac:spMkLst>
        </pc:spChg>
      </pc:sldChg>
      <pc:sldChg chg="mod">
        <pc:chgData name="Stuart Vickery" userId="a0dbac7d-b1a9-40d7-8c08-2f272cdbfc27" providerId="ADAL" clId="{837B3E51-F34C-4E1E-8548-B18AC14AC256}" dt="2026-02-24T14:22:40.668" v="244" actId="27918"/>
        <pc:sldMkLst>
          <pc:docMk/>
          <pc:sldMk cId="411461001" sldId="2554"/>
        </pc:sldMkLst>
      </pc:sldChg>
      <pc:sldChg chg="modSp mod">
        <pc:chgData name="Stuart Vickery" userId="a0dbac7d-b1a9-40d7-8c08-2f272cdbfc27" providerId="ADAL" clId="{837B3E51-F34C-4E1E-8548-B18AC14AC256}" dt="2026-02-27T16:06:45.150" v="291"/>
        <pc:sldMkLst>
          <pc:docMk/>
          <pc:sldMk cId="1820690261" sldId="2556"/>
        </pc:sldMkLst>
        <pc:graphicFrameChg chg="mod">
          <ac:chgData name="Stuart Vickery" userId="a0dbac7d-b1a9-40d7-8c08-2f272cdbfc27" providerId="ADAL" clId="{837B3E51-F34C-4E1E-8548-B18AC14AC256}" dt="2026-02-27T16:06:45.150" v="291"/>
          <ac:graphicFrameMkLst>
            <pc:docMk/>
            <pc:sldMk cId="1820690261" sldId="2556"/>
            <ac:graphicFrameMk id="8" creationId="{ECE2F068-ADDE-A2D1-B2C6-E39C1C8F4C14}"/>
          </ac:graphicFrameMkLst>
        </pc:graphicFrameChg>
      </pc:sldChg>
      <pc:sldChg chg="modSp mod">
        <pc:chgData name="Stuart Vickery" userId="a0dbac7d-b1a9-40d7-8c08-2f272cdbfc27" providerId="ADAL" clId="{837B3E51-F34C-4E1E-8548-B18AC14AC256}" dt="2026-02-27T16:08:05.208" v="306" actId="27918"/>
        <pc:sldMkLst>
          <pc:docMk/>
          <pc:sldMk cId="4068010459" sldId="2557"/>
        </pc:sldMkLst>
        <pc:spChg chg="mod">
          <ac:chgData name="Stuart Vickery" userId="a0dbac7d-b1a9-40d7-8c08-2f272cdbfc27" providerId="ADAL" clId="{837B3E51-F34C-4E1E-8548-B18AC14AC256}" dt="2026-02-24T14:25:07.391" v="257" actId="179"/>
          <ac:spMkLst>
            <pc:docMk/>
            <pc:sldMk cId="4068010459" sldId="2557"/>
            <ac:spMk id="2" creationId="{7A1AF94F-0D21-9FCF-C417-CCB4253ABA85}"/>
          </ac:spMkLst>
        </pc:spChg>
      </pc:sldChg>
      <pc:sldChg chg="modSp add mod">
        <pc:chgData name="Stuart Vickery" userId="a0dbac7d-b1a9-40d7-8c08-2f272cdbfc27" providerId="ADAL" clId="{837B3E51-F34C-4E1E-8548-B18AC14AC256}" dt="2026-02-24T14:19:14.388" v="165" actId="27918"/>
        <pc:sldMkLst>
          <pc:docMk/>
          <pc:sldMk cId="763775879" sldId="2560"/>
        </pc:sldMkLst>
        <pc:spChg chg="mod">
          <ac:chgData name="Stuart Vickery" userId="a0dbac7d-b1a9-40d7-8c08-2f272cdbfc27" providerId="ADAL" clId="{837B3E51-F34C-4E1E-8548-B18AC14AC256}" dt="2026-02-24T14:19:04.489" v="161" actId="6549"/>
          <ac:spMkLst>
            <pc:docMk/>
            <pc:sldMk cId="763775879" sldId="2560"/>
            <ac:spMk id="2" creationId="{CAB914EB-625D-8187-9363-AC911D293E6C}"/>
          </ac:spMkLst>
        </pc:spChg>
        <pc:spChg chg="mod">
          <ac:chgData name="Stuart Vickery" userId="a0dbac7d-b1a9-40d7-8c08-2f272cdbfc27" providerId="ADAL" clId="{837B3E51-F34C-4E1E-8548-B18AC14AC256}" dt="2026-02-24T14:18:32.410" v="91" actId="20577"/>
          <ac:spMkLst>
            <pc:docMk/>
            <pc:sldMk cId="763775879" sldId="2560"/>
            <ac:spMk id="6" creationId="{FF99C1B7-4E18-CA06-E244-CC15D6665AF6}"/>
          </ac:spMkLst>
        </pc:spChg>
      </pc:sldChg>
      <pc:sldMasterChg chg="modSldLayout">
        <pc:chgData name="Stuart Vickery" userId="a0dbac7d-b1a9-40d7-8c08-2f272cdbfc27" providerId="ADAL" clId="{837B3E51-F34C-4E1E-8548-B18AC14AC256}" dt="2026-02-24T14:14:26.842" v="29" actId="6549"/>
        <pc:sldMasterMkLst>
          <pc:docMk/>
          <pc:sldMasterMk cId="455827964" sldId="2147483660"/>
        </pc:sldMasterMkLst>
        <pc:sldLayoutChg chg="modSp mod">
          <pc:chgData name="Stuart Vickery" userId="a0dbac7d-b1a9-40d7-8c08-2f272cdbfc27" providerId="ADAL" clId="{837B3E51-F34C-4E1E-8548-B18AC14AC256}" dt="2026-02-24T14:14:26.842" v="29" actId="6549"/>
          <pc:sldLayoutMkLst>
            <pc:docMk/>
            <pc:sldMasterMk cId="455827964" sldId="2147483660"/>
            <pc:sldLayoutMk cId="3147121792" sldId="2147483662"/>
          </pc:sldLayoutMkLst>
          <pc:spChg chg="mod">
            <ac:chgData name="Stuart Vickery" userId="a0dbac7d-b1a9-40d7-8c08-2f272cdbfc27" providerId="ADAL" clId="{837B3E51-F34C-4E1E-8548-B18AC14AC256}" dt="2026-02-24T14:14:26.842" v="29" actId="6549"/>
            <ac:spMkLst>
              <pc:docMk/>
              <pc:sldMasterMk cId="455827964" sldId="2147483660"/>
              <pc:sldLayoutMk cId="3147121792" sldId="2147483662"/>
              <ac:spMk id="12" creationId="{00000000-0000-0000-0000-000000000000}"/>
            </ac:spMkLst>
          </pc:spChg>
        </pc:sldLayoutChg>
      </pc:sldMasterChg>
    </pc:docChg>
  </pc:docChgLst>
  <pc:docChgLst>
    <pc:chgData name="Dave Sackett" userId="99354241-2ff0-4d3b-a7a4-aa988199bce3" providerId="ADAL" clId="{C6BA7697-D59E-4BAB-AF83-E14D3F986783}"/>
    <pc:docChg chg="modSld">
      <pc:chgData name="Dave Sackett" userId="99354241-2ff0-4d3b-a7a4-aa988199bce3" providerId="ADAL" clId="{C6BA7697-D59E-4BAB-AF83-E14D3F986783}" dt="2026-02-27T17:46:09.355" v="42" actId="27918"/>
      <pc:docMkLst>
        <pc:docMk/>
      </pc:docMkLst>
      <pc:sldChg chg="modSp mod">
        <pc:chgData name="Dave Sackett" userId="99354241-2ff0-4d3b-a7a4-aa988199bce3" providerId="ADAL" clId="{C6BA7697-D59E-4BAB-AF83-E14D3F986783}" dt="2026-02-27T17:46:09.355" v="42" actId="27918"/>
        <pc:sldMkLst>
          <pc:docMk/>
          <pc:sldMk cId="763775879" sldId="2560"/>
        </pc:sldMkLst>
        <pc:spChg chg="mod">
          <ac:chgData name="Dave Sackett" userId="99354241-2ff0-4d3b-a7a4-aa988199bce3" providerId="ADAL" clId="{C6BA7697-D59E-4BAB-AF83-E14D3F986783}" dt="2026-02-27T17:45:43.163" v="37" actId="20577"/>
          <ac:spMkLst>
            <pc:docMk/>
            <pc:sldMk cId="763775879" sldId="2560"/>
            <ac:spMk id="2" creationId="{CAB914EB-625D-8187-9363-AC911D293E6C}"/>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372210110483619"/>
          <c:y val="2.9307628773671889E-2"/>
          <c:w val="0.60627789889516381"/>
          <c:h val="0.87632139340851167"/>
        </c:manualLayout>
      </c:layout>
      <c:barChart>
        <c:barDir val="bar"/>
        <c:grouping val="clustered"/>
        <c:varyColors val="0"/>
        <c:ser>
          <c:idx val="0"/>
          <c:order val="0"/>
          <c:tx>
            <c:strRef>
              <c:f>Sheet1!$B$1</c:f>
              <c:strCache>
                <c:ptCount val="1"/>
                <c:pt idx="0">
                  <c:v>2/26/2026</c:v>
                </c:pt>
              </c:strCache>
            </c:strRef>
          </c:tx>
          <c:spPr>
            <a:solidFill>
              <a:srgbClr val="00B050"/>
            </a:solidFill>
            <a:ln>
              <a:noFill/>
            </a:ln>
          </c:spPr>
          <c:invertIfNegative val="0"/>
          <c:dLbls>
            <c:dLbl>
              <c:idx val="7"/>
              <c:spPr>
                <a:noFill/>
                <a:ln>
                  <a:noFill/>
                </a:ln>
                <a:effectLst/>
              </c:spPr>
              <c:txPr>
                <a:bodyPr/>
                <a:lstStyle/>
                <a:p>
                  <a:pPr>
                    <a:defRPr sz="1600" b="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22-40BB-B112-901CC4562D37}"/>
                </c:ext>
              </c:extLst>
            </c:dLbl>
            <c:spPr>
              <a:noFill/>
              <a:ln>
                <a:noFill/>
              </a:ln>
              <a:effectLst/>
            </c:spPr>
            <c:txPr>
              <a:bodyPr/>
              <a:lstStyle/>
              <a:p>
                <a:pPr>
                  <a:defRPr sz="16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Inflation and the cost of living</c:v>
                </c:pt>
                <c:pt idx="1">
                  <c:v>Illegal immigration and border security</c:v>
                </c:pt>
                <c:pt idx="2">
                  <c:v>Election integrity</c:v>
                </c:pt>
                <c:pt idx="3">
                  <c:v>Education</c:v>
                </c:pt>
                <c:pt idx="4">
                  <c:v>Healthcare</c:v>
                </c:pt>
                <c:pt idx="5">
                  <c:v>Taxes and government spending</c:v>
                </c:pt>
                <c:pt idx="6">
                  <c:v>Jobs and the economy</c:v>
                </c:pt>
                <c:pt idx="7">
                  <c:v>Infrastructure and roads</c:v>
                </c:pt>
                <c:pt idx="8">
                  <c:v>Crime and public safety</c:v>
                </c:pt>
                <c:pt idx="9">
                  <c:v>Abortion</c:v>
                </c:pt>
                <c:pt idx="10">
                  <c:v>Housing costs and access</c:v>
                </c:pt>
              </c:strCache>
            </c:strRef>
          </c:cat>
          <c:val>
            <c:numRef>
              <c:f>Sheet1!$B$2:$B$12</c:f>
              <c:numCache>
                <c:formatCode>0%</c:formatCode>
                <c:ptCount val="11"/>
                <c:pt idx="0">
                  <c:v>0.23</c:v>
                </c:pt>
                <c:pt idx="1">
                  <c:v>0.12</c:v>
                </c:pt>
                <c:pt idx="2">
                  <c:v>0.13</c:v>
                </c:pt>
                <c:pt idx="3">
                  <c:v>0.08</c:v>
                </c:pt>
                <c:pt idx="4">
                  <c:v>0.09</c:v>
                </c:pt>
                <c:pt idx="5">
                  <c:v>7.0000000000000007E-2</c:v>
                </c:pt>
                <c:pt idx="6">
                  <c:v>0.11</c:v>
                </c:pt>
                <c:pt idx="7">
                  <c:v>0.01</c:v>
                </c:pt>
                <c:pt idx="8">
                  <c:v>0.04</c:v>
                </c:pt>
                <c:pt idx="9">
                  <c:v>0.02</c:v>
                </c:pt>
                <c:pt idx="10">
                  <c:v>0.09</c:v>
                </c:pt>
              </c:numCache>
            </c:numRef>
          </c:val>
          <c:extLst>
            <c:ext xmlns:c16="http://schemas.microsoft.com/office/drawing/2014/chart" uri="{C3380CC4-5D6E-409C-BE32-E72D297353CC}">
              <c16:uniqueId val="{00000000-67C4-4F31-AA3B-1130BAF26A9F}"/>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400"/>
            </a:pPr>
            <a:endParaRPr lang="en-US"/>
          </a:p>
        </c:txPr>
        <c:crossAx val="47755648"/>
        <c:crosses val="autoZero"/>
        <c:auto val="1"/>
        <c:lblAlgn val="ctr"/>
        <c:lblOffset val="100"/>
        <c:noMultiLvlLbl val="0"/>
      </c:catAx>
      <c:valAx>
        <c:axId val="47755648"/>
        <c:scaling>
          <c:orientation val="minMax"/>
          <c:min val="0"/>
        </c:scaling>
        <c:delete val="1"/>
        <c:axPos val="t"/>
        <c:numFmt formatCode="0%" sourceLinked="1"/>
        <c:majorTickMark val="out"/>
        <c:minorTickMark val="none"/>
        <c:tickLblPos val="nextTo"/>
        <c:crossAx val="47753856"/>
        <c:crosses val="autoZero"/>
        <c:crossBetween val="between"/>
      </c:valAx>
    </c:plotArea>
    <c:plotVisOnly val="1"/>
    <c:dispBlanksAs val="gap"/>
    <c:showDLblsOverMax val="0"/>
  </c:chart>
  <c:spPr>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200289695085145"/>
          <c:y val="2.9307628773671889E-2"/>
          <c:w val="0.65799710304914849"/>
          <c:h val="0.87632139340851167"/>
        </c:manualLayout>
      </c:layout>
      <c:barChart>
        <c:barDir val="bar"/>
        <c:grouping val="clustered"/>
        <c:varyColors val="0"/>
        <c:ser>
          <c:idx val="0"/>
          <c:order val="0"/>
          <c:tx>
            <c:strRef>
              <c:f>Sheet1!$B$1</c:f>
              <c:strCache>
                <c:ptCount val="1"/>
                <c:pt idx="0">
                  <c:v>2/17/2026</c:v>
                </c:pt>
              </c:strCache>
            </c:strRef>
          </c:tx>
          <c:spPr>
            <a:solidFill>
              <a:srgbClr val="00B050"/>
            </a:solidFill>
            <a:ln>
              <a:noFill/>
            </a:ln>
          </c:spPr>
          <c:invertIfNegative val="0"/>
          <c:dLbls>
            <c:spPr>
              <a:noFill/>
              <a:ln>
                <a:noFill/>
              </a:ln>
              <a:effectLst/>
            </c:spPr>
            <c:txPr>
              <a:bodyPr/>
              <a:lstStyle/>
              <a:p>
                <a:pPr>
                  <a:defRPr sz="18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No significant issues with the election process</c:v>
                </c:pt>
                <c:pt idx="1">
                  <c:v>Only minor administrative problems</c:v>
                </c:pt>
                <c:pt idx="2">
                  <c:v>Significant irregularities that did not change the outcome</c:v>
                </c:pt>
                <c:pt idx="3">
                  <c:v>Widespread process errors or fraud that altered the results</c:v>
                </c:pt>
              </c:strCache>
            </c:strRef>
          </c:cat>
          <c:val>
            <c:numRef>
              <c:f>Sheet1!$B$2:$B$5</c:f>
              <c:numCache>
                <c:formatCode>0%</c:formatCode>
                <c:ptCount val="4"/>
                <c:pt idx="0">
                  <c:v>0.37</c:v>
                </c:pt>
                <c:pt idx="1">
                  <c:v>0.26</c:v>
                </c:pt>
                <c:pt idx="2">
                  <c:v>0.13</c:v>
                </c:pt>
                <c:pt idx="3">
                  <c:v>0.22</c:v>
                </c:pt>
              </c:numCache>
            </c:numRef>
          </c:val>
          <c:extLst>
            <c:ext xmlns:c16="http://schemas.microsoft.com/office/drawing/2014/chart" uri="{C3380CC4-5D6E-409C-BE32-E72D297353CC}">
              <c16:uniqueId val="{00000000-67C4-4F31-AA3B-1130BAF26A9F}"/>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600"/>
            </a:pPr>
            <a:endParaRPr lang="en-US"/>
          </a:p>
        </c:txPr>
        <c:crossAx val="47755648"/>
        <c:crosses val="autoZero"/>
        <c:auto val="1"/>
        <c:lblAlgn val="ctr"/>
        <c:lblOffset val="100"/>
        <c:noMultiLvlLbl val="0"/>
      </c:catAx>
      <c:valAx>
        <c:axId val="47755648"/>
        <c:scaling>
          <c:orientation val="minMax"/>
        </c:scaling>
        <c:delete val="1"/>
        <c:axPos val="t"/>
        <c:numFmt formatCode="0%" sourceLinked="1"/>
        <c:majorTickMark val="out"/>
        <c:minorTickMark val="none"/>
        <c:tickLblPos val="nextTo"/>
        <c:crossAx val="47753856"/>
        <c:crosses val="autoZero"/>
        <c:crossBetween val="between"/>
      </c:valAx>
    </c:plotArea>
    <c:legend>
      <c:legendPos val="b"/>
      <c:legendEntry>
        <c:idx val="0"/>
        <c:delete val="1"/>
      </c:legendEntry>
      <c:overlay val="0"/>
    </c:legend>
    <c:plotVisOnly val="1"/>
    <c:dispBlanksAs val="gap"/>
    <c:showDLblsOverMax val="0"/>
  </c:chart>
  <c:spPr>
    <a:noFill/>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200289695085145"/>
          <c:y val="2.9307628773671889E-2"/>
          <c:w val="0.65799710304914849"/>
          <c:h val="0.87632139340851167"/>
        </c:manualLayout>
      </c:layout>
      <c:barChart>
        <c:barDir val="bar"/>
        <c:grouping val="clustered"/>
        <c:varyColors val="0"/>
        <c:ser>
          <c:idx val="0"/>
          <c:order val="0"/>
          <c:tx>
            <c:strRef>
              <c:f>Sheet1!$B$1</c:f>
              <c:strCache>
                <c:ptCount val="1"/>
                <c:pt idx="0">
                  <c:v>2020</c:v>
                </c:pt>
              </c:strCache>
            </c:strRef>
          </c:tx>
          <c:spPr>
            <a:solidFill>
              <a:srgbClr val="00B050"/>
            </a:solidFill>
            <a:ln>
              <a:noFill/>
            </a:ln>
          </c:spPr>
          <c:invertIfNegative val="0"/>
          <c:dLbls>
            <c:spPr>
              <a:noFill/>
              <a:ln>
                <a:noFill/>
              </a:ln>
              <a:effectLst/>
            </c:spPr>
            <c:txPr>
              <a:bodyPr/>
              <a:lstStyle/>
              <a:p>
                <a:pPr>
                  <a:defRPr sz="18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No significant issues with the election process</c:v>
                </c:pt>
                <c:pt idx="1">
                  <c:v>Only minor administrative problems</c:v>
                </c:pt>
                <c:pt idx="2">
                  <c:v>Significant irregularities that did not change the outcome</c:v>
                </c:pt>
                <c:pt idx="3">
                  <c:v>Widespread process errors or fraud that altered the results</c:v>
                </c:pt>
              </c:strCache>
            </c:strRef>
          </c:cat>
          <c:val>
            <c:numRef>
              <c:f>Sheet1!$B$2:$B$5</c:f>
              <c:numCache>
                <c:formatCode>0%</c:formatCode>
                <c:ptCount val="4"/>
                <c:pt idx="0">
                  <c:v>0.42</c:v>
                </c:pt>
                <c:pt idx="1">
                  <c:v>0.17</c:v>
                </c:pt>
                <c:pt idx="2">
                  <c:v>0.11</c:v>
                </c:pt>
                <c:pt idx="3">
                  <c:v>0.27</c:v>
                </c:pt>
              </c:numCache>
            </c:numRef>
          </c:val>
          <c:extLst>
            <c:ext xmlns:c16="http://schemas.microsoft.com/office/drawing/2014/chart" uri="{C3380CC4-5D6E-409C-BE32-E72D297353CC}">
              <c16:uniqueId val="{00000000-67C4-4F31-AA3B-1130BAF26A9F}"/>
            </c:ext>
          </c:extLst>
        </c:ser>
        <c:ser>
          <c:idx val="1"/>
          <c:order val="1"/>
          <c:tx>
            <c:strRef>
              <c:f>Sheet1!$C$1</c:f>
              <c:strCache>
                <c:ptCount val="1"/>
                <c:pt idx="0">
                  <c:v>2024</c:v>
                </c:pt>
              </c:strCache>
            </c:strRef>
          </c:tx>
          <c:invertIfNegative val="0"/>
          <c:dLbls>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No significant issues with the election process</c:v>
                </c:pt>
                <c:pt idx="1">
                  <c:v>Only minor administrative problems</c:v>
                </c:pt>
                <c:pt idx="2">
                  <c:v>Significant irregularities that did not change the outcome</c:v>
                </c:pt>
                <c:pt idx="3">
                  <c:v>Widespread process errors or fraud that altered the results</c:v>
                </c:pt>
              </c:strCache>
            </c:strRef>
          </c:cat>
          <c:val>
            <c:numRef>
              <c:f>Sheet1!$C$2:$C$5</c:f>
              <c:numCache>
                <c:formatCode>0%</c:formatCode>
                <c:ptCount val="4"/>
                <c:pt idx="0">
                  <c:v>0.43</c:v>
                </c:pt>
                <c:pt idx="1">
                  <c:v>0.22</c:v>
                </c:pt>
                <c:pt idx="2">
                  <c:v>0.16</c:v>
                </c:pt>
                <c:pt idx="3">
                  <c:v>0.18</c:v>
                </c:pt>
              </c:numCache>
            </c:numRef>
          </c:val>
          <c:extLst>
            <c:ext xmlns:c16="http://schemas.microsoft.com/office/drawing/2014/chart" uri="{C3380CC4-5D6E-409C-BE32-E72D297353CC}">
              <c16:uniqueId val="{00000000-CF63-4E97-9571-F87BC011F051}"/>
            </c:ext>
          </c:extLst>
        </c:ser>
        <c:ser>
          <c:idx val="2"/>
          <c:order val="2"/>
          <c:tx>
            <c:strRef>
              <c:f>Sheet1!$D$1</c:f>
              <c:strCache>
                <c:ptCount val="1"/>
                <c:pt idx="0">
                  <c:v>2026</c:v>
                </c:pt>
              </c:strCache>
            </c:strRef>
          </c:tx>
          <c:spPr>
            <a:solidFill>
              <a:srgbClr val="92D050"/>
            </a:solidFill>
          </c:spPr>
          <c:invertIfNegative val="0"/>
          <c:dLbls>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No significant issues with the election process</c:v>
                </c:pt>
                <c:pt idx="1">
                  <c:v>Only minor administrative problems</c:v>
                </c:pt>
                <c:pt idx="2">
                  <c:v>Significant irregularities that did not change the outcome</c:v>
                </c:pt>
                <c:pt idx="3">
                  <c:v>Widespread process errors or fraud that altered the results</c:v>
                </c:pt>
              </c:strCache>
            </c:strRef>
          </c:cat>
          <c:val>
            <c:numRef>
              <c:f>Sheet1!$D$2:$D$5</c:f>
              <c:numCache>
                <c:formatCode>0%</c:formatCode>
                <c:ptCount val="4"/>
                <c:pt idx="0">
                  <c:v>0.37</c:v>
                </c:pt>
                <c:pt idx="1">
                  <c:v>0.26</c:v>
                </c:pt>
                <c:pt idx="2">
                  <c:v>0.13</c:v>
                </c:pt>
                <c:pt idx="3">
                  <c:v>0.22</c:v>
                </c:pt>
              </c:numCache>
            </c:numRef>
          </c:val>
          <c:extLst>
            <c:ext xmlns:c16="http://schemas.microsoft.com/office/drawing/2014/chart" uri="{C3380CC4-5D6E-409C-BE32-E72D297353CC}">
              <c16:uniqueId val="{00000001-CF63-4E97-9571-F87BC011F051}"/>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600"/>
            </a:pPr>
            <a:endParaRPr lang="en-US"/>
          </a:p>
        </c:txPr>
        <c:crossAx val="47755648"/>
        <c:crosses val="autoZero"/>
        <c:auto val="1"/>
        <c:lblAlgn val="ctr"/>
        <c:lblOffset val="100"/>
        <c:noMultiLvlLbl val="0"/>
      </c:catAx>
      <c:valAx>
        <c:axId val="47755648"/>
        <c:scaling>
          <c:orientation val="minMax"/>
        </c:scaling>
        <c:delete val="1"/>
        <c:axPos val="t"/>
        <c:numFmt formatCode="0%" sourceLinked="1"/>
        <c:majorTickMark val="out"/>
        <c:minorTickMark val="none"/>
        <c:tickLblPos val="nextTo"/>
        <c:crossAx val="47753856"/>
        <c:crosses val="autoZero"/>
        <c:crossBetween val="between"/>
      </c:valAx>
    </c:plotArea>
    <c:legend>
      <c:legendPos val="b"/>
      <c:overlay val="0"/>
    </c:legend>
    <c:plotVisOnly val="1"/>
    <c:dispBlanksAs val="gap"/>
    <c:showDLblsOverMax val="0"/>
  </c:chart>
  <c:spPr>
    <a:noFill/>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7967245675783059"/>
        </c:manualLayout>
      </c:layout>
      <c:barChart>
        <c:barDir val="col"/>
        <c:grouping val="stacked"/>
        <c:varyColors val="0"/>
        <c:ser>
          <c:idx val="0"/>
          <c:order val="0"/>
          <c:tx>
            <c:strRef>
              <c:f>Sheet1!$B$1</c:f>
              <c:strCache>
                <c:ptCount val="1"/>
                <c:pt idx="0">
                  <c:v>Much</c:v>
                </c:pt>
              </c:strCache>
            </c:strRef>
          </c:tx>
          <c:spPr>
            <a:solidFill>
              <a:schemeClr val="tx2">
                <a:lumMod val="50000"/>
                <a:lumOff val="50000"/>
              </a:schemeClr>
            </a:solidFill>
            <a:ln>
              <a:noFill/>
            </a:ln>
          </c:spPr>
          <c:invertIfNegative val="0"/>
          <c:dPt>
            <c:idx val="1"/>
            <c:invertIfNegative val="0"/>
            <c:bubble3D val="0"/>
            <c:spPr>
              <a:solidFill>
                <a:schemeClr val="accent6"/>
              </a:solidFill>
              <a:ln>
                <a:noFill/>
              </a:ln>
            </c:spPr>
            <c:extLst>
              <c:ext xmlns:c16="http://schemas.microsoft.com/office/drawing/2014/chart" uri="{C3380CC4-5D6E-409C-BE32-E72D297353CC}">
                <c16:uniqueId val="{00000000-C3E7-4922-BE31-4E15FFB30C28}"/>
              </c:ext>
            </c:extLst>
          </c:dPt>
          <c:dLbls>
            <c:dLbl>
              <c:idx val="1"/>
              <c:delete val="1"/>
              <c:extLst>
                <c:ext xmlns:c15="http://schemas.microsoft.com/office/drawing/2012/chart" uri="{CE6537A1-D6FC-4f65-9D91-7224C49458BB}"/>
                <c:ext xmlns:c16="http://schemas.microsoft.com/office/drawing/2014/chart" uri="{C3380CC4-5D6E-409C-BE32-E72D297353CC}">
                  <c16:uniqueId val="{00000000-C3E7-4922-BE31-4E15FFB30C28}"/>
                </c:ext>
              </c:extLst>
            </c:dLbl>
            <c:spPr>
              <a:noFill/>
              <a:ln>
                <a:noFill/>
              </a:ln>
              <a:effectLst/>
            </c:spPr>
            <c:txPr>
              <a:bodyPr wrap="square" lIns="38100" tIns="19050" rIns="38100" bIns="19050" anchor="ctr">
                <a:spAutoFit/>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Better job</c:v>
                </c:pt>
                <c:pt idx="1">
                  <c:v>The same</c:v>
                </c:pt>
                <c:pt idx="2">
                  <c:v>Worse job</c:v>
                </c:pt>
              </c:strCache>
            </c:strRef>
          </c:cat>
          <c:val>
            <c:numRef>
              <c:f>Sheet1!$B$2:$B$4</c:f>
              <c:numCache>
                <c:formatCode>0%</c:formatCode>
                <c:ptCount val="3"/>
                <c:pt idx="0">
                  <c:v>0.10299999999999999</c:v>
                </c:pt>
                <c:pt idx="1">
                  <c:v>0.50700000000000001</c:v>
                </c:pt>
                <c:pt idx="2">
                  <c:v>8.5999999999999993E-2</c:v>
                </c:pt>
              </c:numCache>
            </c:numRef>
          </c:val>
          <c:extLst>
            <c:ext xmlns:c16="http://schemas.microsoft.com/office/drawing/2014/chart" uri="{C3380CC4-5D6E-409C-BE32-E72D297353CC}">
              <c16:uniqueId val="{00000000-FDBA-4A8E-A224-73EC4325927B}"/>
            </c:ext>
          </c:extLst>
        </c:ser>
        <c:ser>
          <c:idx val="1"/>
          <c:order val="1"/>
          <c:tx>
            <c:strRef>
              <c:f>Sheet1!$C$1</c:f>
              <c:strCache>
                <c:ptCount val="1"/>
                <c:pt idx="0">
                  <c:v>Column1</c:v>
                </c:pt>
              </c:strCache>
            </c:strRef>
          </c:tx>
          <c:spPr>
            <a:solidFill>
              <a:srgbClr val="92D050"/>
            </a:solidFill>
          </c:spPr>
          <c:invertIfNegative val="0"/>
          <c:cat>
            <c:strRef>
              <c:f>Sheet1!$A$2:$A$4</c:f>
              <c:strCache>
                <c:ptCount val="3"/>
                <c:pt idx="0">
                  <c:v>Better job</c:v>
                </c:pt>
                <c:pt idx="1">
                  <c:v>The same</c:v>
                </c:pt>
                <c:pt idx="2">
                  <c:v>Worse job</c:v>
                </c:pt>
              </c:strCache>
            </c:strRef>
          </c:cat>
          <c:val>
            <c:numRef>
              <c:f>Sheet1!$C$2:$C$4</c:f>
              <c:numCache>
                <c:formatCode>General</c:formatCode>
                <c:ptCount val="3"/>
                <c:pt idx="0" formatCode="0%">
                  <c:v>0.21199999999999999</c:v>
                </c:pt>
                <c:pt idx="2" formatCode="0%">
                  <c:v>7.0000000000000007E-2</c:v>
                </c:pt>
              </c:numCache>
            </c:numRef>
          </c:val>
          <c:extLst>
            <c:ext xmlns:c16="http://schemas.microsoft.com/office/drawing/2014/chart" uri="{C3380CC4-5D6E-409C-BE32-E72D297353CC}">
              <c16:uniqueId val="{00000001-A817-4E7D-8E6F-559D2E51C63F}"/>
            </c:ext>
          </c:extLst>
        </c:ser>
        <c:dLbls>
          <c:showLegendKey val="0"/>
          <c:showVal val="0"/>
          <c:showCatName val="0"/>
          <c:showSerName val="0"/>
          <c:showPercent val="0"/>
          <c:showBubbleSize val="0"/>
        </c:dLbls>
        <c:gapWidth val="96"/>
        <c:overlap val="100"/>
        <c:axId val="39873920"/>
        <c:axId val="40178048"/>
      </c:barChart>
      <c:lineChart>
        <c:grouping val="standard"/>
        <c:varyColors val="0"/>
        <c:ser>
          <c:idx val="2"/>
          <c:order val="2"/>
          <c:tx>
            <c:strRef>
              <c:f>Sheet1!$D$1</c:f>
              <c:strCache>
                <c:ptCount val="1"/>
                <c:pt idx="0">
                  <c:v>Column2</c:v>
                </c:pt>
              </c:strCache>
            </c:strRef>
          </c:tx>
          <c:spPr>
            <a:ln>
              <a:noFill/>
            </a:ln>
          </c:spPr>
          <c:marker>
            <c:symbol val="none"/>
          </c:marker>
          <c:dLbls>
            <c:spPr>
              <a:noFill/>
              <a:ln>
                <a:noFill/>
              </a:ln>
              <a:effectLst/>
            </c:spPr>
            <c:txPr>
              <a:bodyPr wrap="square" lIns="38100" tIns="19050" rIns="38100" bIns="19050" anchor="ctr">
                <a:spAutoFit/>
              </a:bodyPr>
              <a:lstStyle/>
              <a:p>
                <a:pPr>
                  <a:defRPr sz="2400">
                    <a:latin typeface="Segoe UI" panose="020B0502040204020203" pitchFamily="34" charset="0"/>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Better job</c:v>
                </c:pt>
                <c:pt idx="1">
                  <c:v>The same</c:v>
                </c:pt>
                <c:pt idx="2">
                  <c:v>Worse job</c:v>
                </c:pt>
              </c:strCache>
            </c:strRef>
          </c:cat>
          <c:val>
            <c:numRef>
              <c:f>Sheet1!$D$2:$D$4</c:f>
              <c:numCache>
                <c:formatCode>0%</c:formatCode>
                <c:ptCount val="3"/>
                <c:pt idx="0">
                  <c:v>0.315</c:v>
                </c:pt>
                <c:pt idx="1">
                  <c:v>0.50700000000000001</c:v>
                </c:pt>
                <c:pt idx="2">
                  <c:v>0.156</c:v>
                </c:pt>
              </c:numCache>
            </c:numRef>
          </c:val>
          <c:smooth val="0"/>
          <c:extLst>
            <c:ext xmlns:c16="http://schemas.microsoft.com/office/drawing/2014/chart" uri="{C3380CC4-5D6E-409C-BE32-E72D297353CC}">
              <c16:uniqueId val="{00000002-A817-4E7D-8E6F-559D2E51C63F}"/>
            </c:ext>
          </c:extLst>
        </c:ser>
        <c:dLbls>
          <c:showLegendKey val="0"/>
          <c:showVal val="0"/>
          <c:showCatName val="0"/>
          <c:showSerName val="0"/>
          <c:showPercent val="0"/>
          <c:showBubbleSize val="0"/>
        </c:dLbls>
        <c:marker val="1"/>
        <c:smooth val="0"/>
        <c:axId val="39873920"/>
        <c:axId val="40178048"/>
      </c:lineChart>
      <c:catAx>
        <c:axId val="39873920"/>
        <c:scaling>
          <c:orientation val="minMax"/>
        </c:scaling>
        <c:delete val="0"/>
        <c:axPos val="b"/>
        <c:numFmt formatCode="General" sourceLinked="0"/>
        <c:majorTickMark val="out"/>
        <c:minorTickMark val="none"/>
        <c:tickLblPos val="nextTo"/>
        <c:txPr>
          <a:bodyPr/>
          <a:lstStyle/>
          <a:p>
            <a:pPr>
              <a:defRPr sz="20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in val="0"/>
        </c:scaling>
        <c:delete val="1"/>
        <c:axPos val="l"/>
        <c:numFmt formatCode="0%" sourceLinked="1"/>
        <c:majorTickMark val="out"/>
        <c:minorTickMark val="none"/>
        <c:tickLblPos val="nextTo"/>
        <c:crossAx val="39873920"/>
        <c:crosses val="autoZero"/>
        <c:crossBetween val="between"/>
      </c:valAx>
      <c:spPr>
        <a:noFill/>
        <a:ln w="25400">
          <a:noFill/>
        </a:ln>
      </c:spPr>
    </c:plotArea>
    <c:legend>
      <c:legendPos val="b"/>
      <c:legendEntry>
        <c:idx val="1"/>
        <c:delete val="1"/>
      </c:legendEntry>
      <c:legendEntry>
        <c:idx val="2"/>
        <c:delete val="1"/>
      </c:legendEntry>
      <c:overlay val="0"/>
      <c:txPr>
        <a:bodyPr/>
        <a:lstStyle/>
        <a:p>
          <a:pPr>
            <a:defRPr>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200289695085145"/>
          <c:y val="2.9307628773671889E-2"/>
          <c:w val="0.65799710304914849"/>
          <c:h val="0.87632139340851167"/>
        </c:manualLayout>
      </c:layout>
      <c:barChart>
        <c:barDir val="bar"/>
        <c:grouping val="clustered"/>
        <c:varyColors val="0"/>
        <c:ser>
          <c:idx val="0"/>
          <c:order val="0"/>
          <c:tx>
            <c:strRef>
              <c:f>Sheet1!$B$1</c:f>
              <c:strCache>
                <c:ptCount val="1"/>
                <c:pt idx="0">
                  <c:v>2/17/2026</c:v>
                </c:pt>
              </c:strCache>
            </c:strRef>
          </c:tx>
          <c:spPr>
            <a:solidFill>
              <a:srgbClr val="00B050"/>
            </a:solidFill>
            <a:ln>
              <a:noFill/>
            </a:ln>
          </c:spPr>
          <c:invertIfNegative val="0"/>
          <c:dLbls>
            <c:dLbl>
              <c:idx val="3"/>
              <c:spPr>
                <a:noFill/>
                <a:ln>
                  <a:noFill/>
                </a:ln>
                <a:effectLst/>
              </c:spPr>
              <c:txPr>
                <a:bodyPr/>
                <a:lstStyle/>
                <a:p>
                  <a:pPr>
                    <a:defRPr sz="1800" b="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442-420E-AB0C-E4BF3AEF1FA8}"/>
                </c:ext>
              </c:extLst>
            </c:dLbl>
            <c:dLbl>
              <c:idx val="4"/>
              <c:spPr>
                <a:noFill/>
                <a:ln>
                  <a:noFill/>
                </a:ln>
                <a:effectLst/>
              </c:spPr>
              <c:txPr>
                <a:bodyPr/>
                <a:lstStyle/>
                <a:p>
                  <a:pPr>
                    <a:defRPr sz="1800" b="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442-420E-AB0C-E4BF3AEF1FA8}"/>
                </c:ext>
              </c:extLst>
            </c:dLbl>
            <c:spPr>
              <a:noFill/>
              <a:ln>
                <a:noFill/>
              </a:ln>
              <a:effectLst/>
            </c:spPr>
            <c:txPr>
              <a:bodyPr/>
              <a:lstStyle/>
              <a:p>
                <a:pPr>
                  <a:defRPr sz="18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Extremely likely</c:v>
                </c:pt>
                <c:pt idx="1">
                  <c:v>Very likely</c:v>
                </c:pt>
                <c:pt idx="2">
                  <c:v>Somewhat likely</c:v>
                </c:pt>
                <c:pt idx="3">
                  <c:v>Not at all likely</c:v>
                </c:pt>
                <c:pt idx="4">
                  <c:v>Unsure</c:v>
                </c:pt>
              </c:strCache>
            </c:strRef>
          </c:cat>
          <c:val>
            <c:numRef>
              <c:f>Sheet1!$B$2:$B$6</c:f>
              <c:numCache>
                <c:formatCode>0%</c:formatCode>
                <c:ptCount val="5"/>
                <c:pt idx="0">
                  <c:v>0.34</c:v>
                </c:pt>
                <c:pt idx="1">
                  <c:v>0.31</c:v>
                </c:pt>
                <c:pt idx="2">
                  <c:v>0.27</c:v>
                </c:pt>
                <c:pt idx="3">
                  <c:v>0.05</c:v>
                </c:pt>
                <c:pt idx="4">
                  <c:v>0.03</c:v>
                </c:pt>
              </c:numCache>
            </c:numRef>
          </c:val>
          <c:extLst>
            <c:ext xmlns:c16="http://schemas.microsoft.com/office/drawing/2014/chart" uri="{C3380CC4-5D6E-409C-BE32-E72D297353CC}">
              <c16:uniqueId val="{00000000-67C4-4F31-AA3B-1130BAF26A9F}"/>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600"/>
            </a:pPr>
            <a:endParaRPr lang="en-US"/>
          </a:p>
        </c:txPr>
        <c:crossAx val="47755648"/>
        <c:crosses val="autoZero"/>
        <c:auto val="1"/>
        <c:lblAlgn val="ctr"/>
        <c:lblOffset val="100"/>
        <c:noMultiLvlLbl val="0"/>
      </c:catAx>
      <c:valAx>
        <c:axId val="47755648"/>
        <c:scaling>
          <c:orientation val="minMax"/>
        </c:scaling>
        <c:delete val="1"/>
        <c:axPos val="t"/>
        <c:numFmt formatCode="0%" sourceLinked="1"/>
        <c:majorTickMark val="out"/>
        <c:minorTickMark val="none"/>
        <c:tickLblPos val="nextTo"/>
        <c:crossAx val="47753856"/>
        <c:crosses val="autoZero"/>
        <c:crossBetween val="between"/>
      </c:valAx>
    </c:plotArea>
    <c:legend>
      <c:legendPos val="b"/>
      <c:legendEntry>
        <c:idx val="0"/>
        <c:delete val="1"/>
      </c:legendEntry>
      <c:overlay val="0"/>
    </c:legend>
    <c:plotVisOnly val="1"/>
    <c:dispBlanksAs val="gap"/>
    <c:showDLblsOverMax val="0"/>
  </c:chart>
  <c:spPr>
    <a:noFill/>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8838656611585531"/>
          <c:y val="2.9559956563579935E-2"/>
          <c:w val="0.58618978965657464"/>
          <c:h val="0.81605491621239656"/>
        </c:manualLayout>
      </c:layout>
      <c:barChart>
        <c:barDir val="bar"/>
        <c:grouping val="percentStacked"/>
        <c:varyColors val="0"/>
        <c:ser>
          <c:idx val="0"/>
          <c:order val="0"/>
          <c:tx>
            <c:strRef>
              <c:f>Sheet1!$B$1</c:f>
              <c:strCache>
                <c:ptCount val="1"/>
                <c:pt idx="0">
                  <c:v>Very confident</c:v>
                </c:pt>
              </c:strCache>
            </c:strRef>
          </c:tx>
          <c:spPr>
            <a:solidFill>
              <a:schemeClr val="tx2">
                <a:lumMod val="50000"/>
                <a:lumOff val="50000"/>
              </a:schemeClr>
            </a:solidFill>
          </c:spPr>
          <c:invertIfNegative val="0"/>
          <c:dLbls>
            <c:spPr>
              <a:noFill/>
              <a:ln>
                <a:noFill/>
              </a:ln>
              <a:effectLst/>
            </c:spPr>
            <c:txPr>
              <a:bodyPr/>
              <a:lstStyle/>
              <a:p>
                <a:pPr>
                  <a:defRPr sz="1800" baseline="0">
                    <a:solidFill>
                      <a:schemeClr val="bg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Mail-in voting</c:v>
                </c:pt>
                <c:pt idx="1">
                  <c:v>Counting ballots after election day</c:v>
                </c:pt>
                <c:pt idx="2">
                  <c:v>Voter ID confirmation of Mail-in ballots</c:v>
                </c:pt>
                <c:pt idx="3">
                  <c:v>Paper ballot verification and audits</c:v>
                </c:pt>
                <c:pt idx="4">
                  <c:v>Security of ballot drop boxes</c:v>
                </c:pt>
              </c:strCache>
            </c:strRef>
          </c:cat>
          <c:val>
            <c:numRef>
              <c:f>Sheet1!$B$2:$B$6</c:f>
              <c:numCache>
                <c:formatCode>0%</c:formatCode>
                <c:ptCount val="5"/>
                <c:pt idx="0">
                  <c:v>0.38</c:v>
                </c:pt>
                <c:pt idx="1">
                  <c:v>0.42</c:v>
                </c:pt>
                <c:pt idx="2">
                  <c:v>0.38</c:v>
                </c:pt>
                <c:pt idx="3">
                  <c:v>0.47</c:v>
                </c:pt>
                <c:pt idx="4">
                  <c:v>0.37</c:v>
                </c:pt>
              </c:numCache>
            </c:numRef>
          </c:val>
          <c:extLst>
            <c:ext xmlns:c16="http://schemas.microsoft.com/office/drawing/2014/chart" uri="{C3380CC4-5D6E-409C-BE32-E72D297353CC}">
              <c16:uniqueId val="{00000000-A4B0-4D84-B703-F873669AD1E0}"/>
            </c:ext>
          </c:extLst>
        </c:ser>
        <c:ser>
          <c:idx val="1"/>
          <c:order val="1"/>
          <c:tx>
            <c:strRef>
              <c:f>Sheet1!$C$1</c:f>
              <c:strCache>
                <c:ptCount val="1"/>
                <c:pt idx="0">
                  <c:v>Somewhat confident</c:v>
                </c:pt>
              </c:strCache>
            </c:strRef>
          </c:tx>
          <c:spPr>
            <a:solidFill>
              <a:srgbClr val="FFFF99"/>
            </a:solidFill>
          </c:spPr>
          <c:invertIfNegative val="0"/>
          <c:dLbls>
            <c:spPr>
              <a:noFill/>
              <a:ln>
                <a:noFill/>
              </a:ln>
              <a:effectLst/>
            </c:spPr>
            <c:txPr>
              <a:bodyPr wrap="square" lIns="38100" tIns="19050" rIns="38100" bIns="19050" anchor="ctr">
                <a:spAutoFit/>
              </a:bodyPr>
              <a:lstStyle/>
              <a:p>
                <a:pPr>
                  <a:defRPr sz="1800" baseline="0">
                    <a:solidFill>
                      <a:schemeClr val="tx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Mail-in voting</c:v>
                </c:pt>
                <c:pt idx="1">
                  <c:v>Counting ballots after election day</c:v>
                </c:pt>
                <c:pt idx="2">
                  <c:v>Voter ID confirmation of Mail-in ballots</c:v>
                </c:pt>
                <c:pt idx="3">
                  <c:v>Paper ballot verification and audits</c:v>
                </c:pt>
                <c:pt idx="4">
                  <c:v>Security of ballot drop boxes</c:v>
                </c:pt>
              </c:strCache>
            </c:strRef>
          </c:cat>
          <c:val>
            <c:numRef>
              <c:f>Sheet1!$C$2:$C$6</c:f>
              <c:numCache>
                <c:formatCode>0%</c:formatCode>
                <c:ptCount val="5"/>
                <c:pt idx="0">
                  <c:v>0.2</c:v>
                </c:pt>
                <c:pt idx="1">
                  <c:v>0.26</c:v>
                </c:pt>
                <c:pt idx="2">
                  <c:v>0.25</c:v>
                </c:pt>
                <c:pt idx="3">
                  <c:v>0.31</c:v>
                </c:pt>
                <c:pt idx="4">
                  <c:v>0.26</c:v>
                </c:pt>
              </c:numCache>
            </c:numRef>
          </c:val>
          <c:extLst>
            <c:ext xmlns:c16="http://schemas.microsoft.com/office/drawing/2014/chart" uri="{C3380CC4-5D6E-409C-BE32-E72D297353CC}">
              <c16:uniqueId val="{00000001-A4B0-4D84-B703-F873669AD1E0}"/>
            </c:ext>
          </c:extLst>
        </c:ser>
        <c:ser>
          <c:idx val="2"/>
          <c:order val="2"/>
          <c:tx>
            <c:strRef>
              <c:f>Sheet1!$D$1</c:f>
              <c:strCache>
                <c:ptCount val="1"/>
                <c:pt idx="0">
                  <c:v>Not very confident</c:v>
                </c:pt>
              </c:strCache>
            </c:strRef>
          </c:tx>
          <c:spPr>
            <a:solidFill>
              <a:srgbClr val="92D050"/>
            </a:solidFill>
          </c:spPr>
          <c:invertIfNegative val="0"/>
          <c:dLbls>
            <c:spPr>
              <a:noFill/>
              <a:ln>
                <a:noFill/>
              </a:ln>
              <a:effectLst/>
            </c:spPr>
            <c:txPr>
              <a:bodyPr/>
              <a:lstStyle/>
              <a:p>
                <a:pPr>
                  <a:defRPr sz="1800" baseline="0">
                    <a:solidFill>
                      <a:schemeClr val="bg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Mail-in voting</c:v>
                </c:pt>
                <c:pt idx="1">
                  <c:v>Counting ballots after election day</c:v>
                </c:pt>
                <c:pt idx="2">
                  <c:v>Voter ID confirmation of Mail-in ballots</c:v>
                </c:pt>
                <c:pt idx="3">
                  <c:v>Paper ballot verification and audits</c:v>
                </c:pt>
                <c:pt idx="4">
                  <c:v>Security of ballot drop boxes</c:v>
                </c:pt>
              </c:strCache>
            </c:strRef>
          </c:cat>
          <c:val>
            <c:numRef>
              <c:f>Sheet1!$D$2:$D$6</c:f>
              <c:numCache>
                <c:formatCode>0%</c:formatCode>
                <c:ptCount val="5"/>
                <c:pt idx="0">
                  <c:v>0.14000000000000001</c:v>
                </c:pt>
                <c:pt idx="1">
                  <c:v>0.1</c:v>
                </c:pt>
                <c:pt idx="2">
                  <c:v>0.14000000000000001</c:v>
                </c:pt>
                <c:pt idx="3">
                  <c:v>0.1</c:v>
                </c:pt>
                <c:pt idx="4">
                  <c:v>0.14000000000000001</c:v>
                </c:pt>
              </c:numCache>
            </c:numRef>
          </c:val>
          <c:extLst>
            <c:ext xmlns:c16="http://schemas.microsoft.com/office/drawing/2014/chart" uri="{C3380CC4-5D6E-409C-BE32-E72D297353CC}">
              <c16:uniqueId val="{00000002-A4B0-4D84-B703-F873669AD1E0}"/>
            </c:ext>
          </c:extLst>
        </c:ser>
        <c:ser>
          <c:idx val="3"/>
          <c:order val="3"/>
          <c:tx>
            <c:strRef>
              <c:f>Sheet1!$E$1</c:f>
              <c:strCache>
                <c:ptCount val="1"/>
                <c:pt idx="0">
                  <c:v>Not at all confident</c:v>
                </c:pt>
              </c:strCache>
            </c:strRef>
          </c:tx>
          <c:spPr>
            <a:solidFill>
              <a:schemeClr val="accent6"/>
            </a:solidFill>
          </c:spPr>
          <c:invertIfNegative val="0"/>
          <c:dLbls>
            <c:spPr>
              <a:noFill/>
              <a:ln>
                <a:noFill/>
              </a:ln>
              <a:effectLst/>
            </c:spPr>
            <c:txPr>
              <a:bodyPr/>
              <a:lstStyle/>
              <a:p>
                <a:pPr>
                  <a:defRPr sz="1800" baseline="0">
                    <a:solidFill>
                      <a:schemeClr val="bg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Mail-in voting</c:v>
                </c:pt>
                <c:pt idx="1">
                  <c:v>Counting ballots after election day</c:v>
                </c:pt>
                <c:pt idx="2">
                  <c:v>Voter ID confirmation of Mail-in ballots</c:v>
                </c:pt>
                <c:pt idx="3">
                  <c:v>Paper ballot verification and audits</c:v>
                </c:pt>
                <c:pt idx="4">
                  <c:v>Security of ballot drop boxes</c:v>
                </c:pt>
              </c:strCache>
            </c:strRef>
          </c:cat>
          <c:val>
            <c:numRef>
              <c:f>Sheet1!$E$2:$E$6</c:f>
              <c:numCache>
                <c:formatCode>0%</c:formatCode>
                <c:ptCount val="5"/>
                <c:pt idx="0">
                  <c:v>0.28000000000000003</c:v>
                </c:pt>
                <c:pt idx="1">
                  <c:v>0.21</c:v>
                </c:pt>
                <c:pt idx="2">
                  <c:v>0.21</c:v>
                </c:pt>
                <c:pt idx="3">
                  <c:v>0.11</c:v>
                </c:pt>
                <c:pt idx="4">
                  <c:v>0.22</c:v>
                </c:pt>
              </c:numCache>
            </c:numRef>
          </c:val>
          <c:extLst>
            <c:ext xmlns:c16="http://schemas.microsoft.com/office/drawing/2014/chart" uri="{C3380CC4-5D6E-409C-BE32-E72D297353CC}">
              <c16:uniqueId val="{00000003-A4B0-4D84-B703-F873669AD1E0}"/>
            </c:ext>
          </c:extLst>
        </c:ser>
        <c:dLbls>
          <c:showLegendKey val="0"/>
          <c:showVal val="0"/>
          <c:showCatName val="0"/>
          <c:showSerName val="0"/>
          <c:showPercent val="0"/>
          <c:showBubbleSize val="0"/>
        </c:dLbls>
        <c:gapWidth val="70"/>
        <c:overlap val="100"/>
        <c:axId val="45990656"/>
        <c:axId val="45992192"/>
      </c:barChart>
      <c:catAx>
        <c:axId val="45990656"/>
        <c:scaling>
          <c:orientation val="maxMin"/>
        </c:scaling>
        <c:delete val="0"/>
        <c:axPos val="l"/>
        <c:numFmt formatCode="General" sourceLinked="0"/>
        <c:majorTickMark val="out"/>
        <c:minorTickMark val="none"/>
        <c:tickLblPos val="nextTo"/>
        <c:txPr>
          <a:bodyPr/>
          <a:lstStyle/>
          <a:p>
            <a:pPr>
              <a:defRPr sz="1600" baseline="0">
                <a:latin typeface="Segoe UI" panose="020B0502040204020203" pitchFamily="34" charset="0"/>
                <a:cs typeface="Segoe UI" panose="020B0502040204020203" pitchFamily="34" charset="0"/>
              </a:defRPr>
            </a:pPr>
            <a:endParaRPr lang="en-US"/>
          </a:p>
        </c:txPr>
        <c:crossAx val="45992192"/>
        <c:crosses val="autoZero"/>
        <c:auto val="0"/>
        <c:lblAlgn val="ctr"/>
        <c:lblOffset val="100"/>
        <c:noMultiLvlLbl val="0"/>
      </c:catAx>
      <c:valAx>
        <c:axId val="45992192"/>
        <c:scaling>
          <c:orientation val="minMax"/>
        </c:scaling>
        <c:delete val="1"/>
        <c:axPos val="t"/>
        <c:numFmt formatCode="0%" sourceLinked="1"/>
        <c:majorTickMark val="out"/>
        <c:minorTickMark val="none"/>
        <c:tickLblPos val="nextTo"/>
        <c:crossAx val="45990656"/>
        <c:crosses val="autoZero"/>
        <c:crossBetween val="between"/>
      </c:valAx>
    </c:plotArea>
    <c:legend>
      <c:legendPos val="b"/>
      <c:layout>
        <c:manualLayout>
          <c:xMode val="edge"/>
          <c:yMode val="edge"/>
          <c:x val="0.11793696338805107"/>
          <c:y val="0.8596329560367455"/>
          <c:w val="0.75282662583843685"/>
          <c:h val="9.8602362204724403E-2"/>
        </c:manualLayout>
      </c:layout>
      <c:overlay val="0"/>
      <c:spPr>
        <a:ln w="28575">
          <a:noFill/>
        </a:ln>
      </c:spPr>
      <c:txPr>
        <a:bodyPr/>
        <a:lstStyle/>
        <a:p>
          <a:pPr>
            <a:defRPr sz="1600" baseline="0">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6985654357942923"/>
        </c:manualLayout>
      </c:layout>
      <c:barChart>
        <c:barDir val="col"/>
        <c:grouping val="clustered"/>
        <c:varyColors val="0"/>
        <c:ser>
          <c:idx val="0"/>
          <c:order val="0"/>
          <c:tx>
            <c:strRef>
              <c:f>Sheet1!$B$1</c:f>
              <c:strCache>
                <c:ptCount val="1"/>
                <c:pt idx="0">
                  <c:v>2/17/2026</c:v>
                </c:pt>
              </c:strCache>
            </c:strRef>
          </c:tx>
          <c:spPr>
            <a:solidFill>
              <a:schemeClr val="tx2">
                <a:lumMod val="50000"/>
                <a:lumOff val="50000"/>
              </a:schemeClr>
            </a:solidFill>
            <a:ln>
              <a:noFill/>
            </a:ln>
          </c:spPr>
          <c:invertIfNegative val="0"/>
          <c:dPt>
            <c:idx val="0"/>
            <c:invertIfNegative val="0"/>
            <c:bubble3D val="0"/>
            <c:extLst>
              <c:ext xmlns:c16="http://schemas.microsoft.com/office/drawing/2014/chart" uri="{C3380CC4-5D6E-409C-BE32-E72D297353CC}">
                <c16:uniqueId val="{00000001-01DD-48C9-86E6-BED78BDE52B5}"/>
              </c:ext>
            </c:extLst>
          </c:dPt>
          <c:dPt>
            <c:idx val="1"/>
            <c:invertIfNegative val="0"/>
            <c:bubble3D val="0"/>
            <c:extLst>
              <c:ext xmlns:c16="http://schemas.microsoft.com/office/drawing/2014/chart" uri="{C3380CC4-5D6E-409C-BE32-E72D297353CC}">
                <c16:uniqueId val="{0000000B-DF72-4CC7-A4F8-A8DEEB544C77}"/>
              </c:ext>
            </c:extLst>
          </c:dPt>
          <c:dPt>
            <c:idx val="3"/>
            <c:invertIfNegative val="0"/>
            <c:bubble3D val="0"/>
            <c:extLst>
              <c:ext xmlns:c16="http://schemas.microsoft.com/office/drawing/2014/chart" uri="{C3380CC4-5D6E-409C-BE32-E72D297353CC}">
                <c16:uniqueId val="{00000000-4E6C-4CDA-8B95-9B5379EDF4DF}"/>
              </c:ext>
            </c:extLst>
          </c:dPt>
          <c:dPt>
            <c:idx val="4"/>
            <c:invertIfNegative val="0"/>
            <c:bubble3D val="0"/>
            <c:extLst>
              <c:ext xmlns:c16="http://schemas.microsoft.com/office/drawing/2014/chart" uri="{C3380CC4-5D6E-409C-BE32-E72D297353CC}">
                <c16:uniqueId val="{00000001-4E6C-4CDA-8B95-9B5379EDF4DF}"/>
              </c:ext>
            </c:extLst>
          </c:dPt>
          <c:dPt>
            <c:idx val="6"/>
            <c:invertIfNegative val="0"/>
            <c:bubble3D val="0"/>
            <c:extLst>
              <c:ext xmlns:c16="http://schemas.microsoft.com/office/drawing/2014/chart" uri="{C3380CC4-5D6E-409C-BE32-E72D297353CC}">
                <c16:uniqueId val="{00000000-30B1-4379-9576-9E59917ADA4F}"/>
              </c:ext>
            </c:extLst>
          </c:dPt>
          <c:dPt>
            <c:idx val="7"/>
            <c:invertIfNegative val="0"/>
            <c:bubble3D val="0"/>
            <c:extLst>
              <c:ext xmlns:c16="http://schemas.microsoft.com/office/drawing/2014/chart" uri="{C3380CC4-5D6E-409C-BE32-E72D297353CC}">
                <c16:uniqueId val="{00000001-30B1-4379-9576-9E59917ADA4F}"/>
              </c:ext>
            </c:extLst>
          </c:dPt>
          <c:dLbls>
            <c:spPr>
              <a:noFill/>
              <a:ln>
                <a:noFill/>
              </a:ln>
            </c:spPr>
            <c:txPr>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Opens door to fraud and abuse</c:v>
                </c:pt>
                <c:pt idx="1">
                  <c:v>Convenient and secure way to vote</c:v>
                </c:pt>
              </c:strCache>
            </c:strRef>
          </c:cat>
          <c:val>
            <c:numRef>
              <c:f>Sheet1!$B$2:$B$3</c:f>
              <c:numCache>
                <c:formatCode>0%</c:formatCode>
                <c:ptCount val="2"/>
                <c:pt idx="0">
                  <c:v>0.46</c:v>
                </c:pt>
                <c:pt idx="1">
                  <c:v>0.54</c:v>
                </c:pt>
              </c:numCache>
            </c:numRef>
          </c:val>
          <c:extLst>
            <c:ext xmlns:c16="http://schemas.microsoft.com/office/drawing/2014/chart" uri="{C3380CC4-5D6E-409C-BE32-E72D297353CC}">
              <c16:uniqueId val="{00000000-FDBA-4A8E-A224-73EC4325927B}"/>
            </c:ext>
          </c:extLst>
        </c:ser>
        <c:dLbls>
          <c:showLegendKey val="0"/>
          <c:showVal val="0"/>
          <c:showCatName val="0"/>
          <c:showSerName val="0"/>
          <c:showPercent val="0"/>
          <c:showBubbleSize val="0"/>
        </c:dLbls>
        <c:gapWidth val="100"/>
        <c:axId val="39873920"/>
        <c:axId val="40178048"/>
      </c:barChart>
      <c:catAx>
        <c:axId val="39873920"/>
        <c:scaling>
          <c:orientation val="minMax"/>
        </c:scaling>
        <c:delete val="0"/>
        <c:axPos val="b"/>
        <c:numFmt formatCode="General" sourceLinked="0"/>
        <c:majorTickMark val="out"/>
        <c:minorTickMark val="none"/>
        <c:tickLblPos val="nextTo"/>
        <c:txPr>
          <a:bodyPr anchor="ctr" anchorCtr="1"/>
          <a:lstStyle/>
          <a:p>
            <a:pPr>
              <a:defRPr sz="18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in val="0"/>
        </c:scaling>
        <c:delete val="1"/>
        <c:axPos val="l"/>
        <c:numFmt formatCode="0%" sourceLinked="1"/>
        <c:majorTickMark val="out"/>
        <c:minorTickMark val="none"/>
        <c:tickLblPos val="nextTo"/>
        <c:crossAx val="39873920"/>
        <c:crosses val="autoZero"/>
        <c:crossBetween val="between"/>
      </c:valAx>
      <c:spPr>
        <a:noFill/>
        <a:ln w="25400">
          <a:noFill/>
        </a:ln>
      </c:spPr>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8838656611585531"/>
          <c:y val="2.9559956563579935E-2"/>
          <c:w val="0.58618978965657464"/>
          <c:h val="0.81605491621239656"/>
        </c:manualLayout>
      </c:layout>
      <c:barChart>
        <c:barDir val="bar"/>
        <c:grouping val="percentStacked"/>
        <c:varyColors val="0"/>
        <c:ser>
          <c:idx val="0"/>
          <c:order val="0"/>
          <c:tx>
            <c:strRef>
              <c:f>Sheet1!$B$1</c:f>
              <c:strCache>
                <c:ptCount val="1"/>
                <c:pt idx="0">
                  <c:v>Very concerned</c:v>
                </c:pt>
              </c:strCache>
            </c:strRef>
          </c:tx>
          <c:spPr>
            <a:solidFill>
              <a:schemeClr val="tx2">
                <a:lumMod val="50000"/>
                <a:lumOff val="50000"/>
              </a:schemeClr>
            </a:solidFill>
          </c:spPr>
          <c:invertIfNegative val="0"/>
          <c:dLbls>
            <c:spPr>
              <a:noFill/>
              <a:ln>
                <a:noFill/>
              </a:ln>
              <a:effectLst/>
            </c:spPr>
            <c:txPr>
              <a:bodyPr/>
              <a:lstStyle/>
              <a:p>
                <a:pPr>
                  <a:defRPr sz="1800" baseline="0">
                    <a:solidFill>
                      <a:schemeClr val="bg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Non-citizens voting</c:v>
                </c:pt>
                <c:pt idx="1">
                  <c:v>Cyberattacks affecting results</c:v>
                </c:pt>
                <c:pt idx="2">
                  <c:v>Election officials not following procedures for counting ballots</c:v>
                </c:pt>
                <c:pt idx="3">
                  <c:v>Vote counting being too slow</c:v>
                </c:pt>
                <c:pt idx="4">
                  <c:v>Premature declarations of victory before all the votes are counted</c:v>
                </c:pt>
                <c:pt idx="5">
                  <c:v>Court decisions changing election rules close to the election</c:v>
                </c:pt>
                <c:pt idx="6">
                  <c:v>Deployment of troops like the National Guard or ICE agents near polling places</c:v>
                </c:pt>
                <c:pt idx="7">
                  <c:v>Federal pressure on Nevada election officials</c:v>
                </c:pt>
              </c:strCache>
            </c:strRef>
          </c:cat>
          <c:val>
            <c:numRef>
              <c:f>Sheet1!$B$2:$B$9</c:f>
              <c:numCache>
                <c:formatCode>0%</c:formatCode>
                <c:ptCount val="8"/>
                <c:pt idx="0">
                  <c:v>0.45</c:v>
                </c:pt>
                <c:pt idx="1">
                  <c:v>0.35</c:v>
                </c:pt>
                <c:pt idx="2">
                  <c:v>0.36</c:v>
                </c:pt>
                <c:pt idx="3">
                  <c:v>0.23</c:v>
                </c:pt>
                <c:pt idx="4">
                  <c:v>0.3</c:v>
                </c:pt>
                <c:pt idx="5">
                  <c:v>0.46</c:v>
                </c:pt>
                <c:pt idx="6">
                  <c:v>0.42</c:v>
                </c:pt>
                <c:pt idx="7">
                  <c:v>0.35</c:v>
                </c:pt>
              </c:numCache>
            </c:numRef>
          </c:val>
          <c:extLst>
            <c:ext xmlns:c16="http://schemas.microsoft.com/office/drawing/2014/chart" uri="{C3380CC4-5D6E-409C-BE32-E72D297353CC}">
              <c16:uniqueId val="{00000000-A4B0-4D84-B703-F873669AD1E0}"/>
            </c:ext>
          </c:extLst>
        </c:ser>
        <c:ser>
          <c:idx val="1"/>
          <c:order val="1"/>
          <c:tx>
            <c:strRef>
              <c:f>Sheet1!$C$1</c:f>
              <c:strCache>
                <c:ptCount val="1"/>
                <c:pt idx="0">
                  <c:v>Somewhat concerned</c:v>
                </c:pt>
              </c:strCache>
            </c:strRef>
          </c:tx>
          <c:spPr>
            <a:solidFill>
              <a:srgbClr val="FFFF99"/>
            </a:solidFill>
          </c:spPr>
          <c:invertIfNegative val="0"/>
          <c:dLbls>
            <c:spPr>
              <a:noFill/>
              <a:ln>
                <a:noFill/>
              </a:ln>
              <a:effectLst/>
            </c:spPr>
            <c:txPr>
              <a:bodyPr wrap="square" lIns="38100" tIns="19050" rIns="38100" bIns="19050" anchor="ctr">
                <a:spAutoFit/>
              </a:bodyPr>
              <a:lstStyle/>
              <a:p>
                <a:pPr>
                  <a:defRPr sz="1800" baseline="0">
                    <a:solidFill>
                      <a:schemeClr val="tx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Non-citizens voting</c:v>
                </c:pt>
                <c:pt idx="1">
                  <c:v>Cyberattacks affecting results</c:v>
                </c:pt>
                <c:pt idx="2">
                  <c:v>Election officials not following procedures for counting ballots</c:v>
                </c:pt>
                <c:pt idx="3">
                  <c:v>Vote counting being too slow</c:v>
                </c:pt>
                <c:pt idx="4">
                  <c:v>Premature declarations of victory before all the votes are counted</c:v>
                </c:pt>
                <c:pt idx="5">
                  <c:v>Court decisions changing election rules close to the election</c:v>
                </c:pt>
                <c:pt idx="6">
                  <c:v>Deployment of troops like the National Guard or ICE agents near polling places</c:v>
                </c:pt>
                <c:pt idx="7">
                  <c:v>Federal pressure on Nevada election officials</c:v>
                </c:pt>
              </c:strCache>
            </c:strRef>
          </c:cat>
          <c:val>
            <c:numRef>
              <c:f>Sheet1!$C$2:$C$9</c:f>
              <c:numCache>
                <c:formatCode>0%</c:formatCode>
                <c:ptCount val="8"/>
                <c:pt idx="0">
                  <c:v>0.11</c:v>
                </c:pt>
                <c:pt idx="1">
                  <c:v>0.38</c:v>
                </c:pt>
                <c:pt idx="2">
                  <c:v>0.31</c:v>
                </c:pt>
                <c:pt idx="3">
                  <c:v>0.24</c:v>
                </c:pt>
                <c:pt idx="4">
                  <c:v>0.35</c:v>
                </c:pt>
                <c:pt idx="5">
                  <c:v>0.34</c:v>
                </c:pt>
                <c:pt idx="6">
                  <c:v>0.13</c:v>
                </c:pt>
                <c:pt idx="7">
                  <c:v>0.26</c:v>
                </c:pt>
              </c:numCache>
            </c:numRef>
          </c:val>
          <c:extLst>
            <c:ext xmlns:c16="http://schemas.microsoft.com/office/drawing/2014/chart" uri="{C3380CC4-5D6E-409C-BE32-E72D297353CC}">
              <c16:uniqueId val="{00000001-A4B0-4D84-B703-F873669AD1E0}"/>
            </c:ext>
          </c:extLst>
        </c:ser>
        <c:ser>
          <c:idx val="2"/>
          <c:order val="2"/>
          <c:tx>
            <c:strRef>
              <c:f>Sheet1!$D$1</c:f>
              <c:strCache>
                <c:ptCount val="1"/>
                <c:pt idx="0">
                  <c:v>Somewhat unconcerned</c:v>
                </c:pt>
              </c:strCache>
            </c:strRef>
          </c:tx>
          <c:spPr>
            <a:solidFill>
              <a:srgbClr val="92D050"/>
            </a:solidFill>
          </c:spPr>
          <c:invertIfNegative val="0"/>
          <c:dLbls>
            <c:spPr>
              <a:noFill/>
              <a:ln>
                <a:noFill/>
              </a:ln>
              <a:effectLst/>
            </c:spPr>
            <c:txPr>
              <a:bodyPr/>
              <a:lstStyle/>
              <a:p>
                <a:pPr>
                  <a:defRPr sz="1800" baseline="0">
                    <a:solidFill>
                      <a:schemeClr val="bg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Non-citizens voting</c:v>
                </c:pt>
                <c:pt idx="1">
                  <c:v>Cyberattacks affecting results</c:v>
                </c:pt>
                <c:pt idx="2">
                  <c:v>Election officials not following procedures for counting ballots</c:v>
                </c:pt>
                <c:pt idx="3">
                  <c:v>Vote counting being too slow</c:v>
                </c:pt>
                <c:pt idx="4">
                  <c:v>Premature declarations of victory before all the votes are counted</c:v>
                </c:pt>
                <c:pt idx="5">
                  <c:v>Court decisions changing election rules close to the election</c:v>
                </c:pt>
                <c:pt idx="6">
                  <c:v>Deployment of troops like the National Guard or ICE agents near polling places</c:v>
                </c:pt>
                <c:pt idx="7">
                  <c:v>Federal pressure on Nevada election officials</c:v>
                </c:pt>
              </c:strCache>
            </c:strRef>
          </c:cat>
          <c:val>
            <c:numRef>
              <c:f>Sheet1!$D$2:$D$9</c:f>
              <c:numCache>
                <c:formatCode>0%</c:formatCode>
                <c:ptCount val="8"/>
                <c:pt idx="0">
                  <c:v>0.06</c:v>
                </c:pt>
                <c:pt idx="1">
                  <c:v>0.09</c:v>
                </c:pt>
                <c:pt idx="2">
                  <c:v>0.09</c:v>
                </c:pt>
                <c:pt idx="3">
                  <c:v>0.11</c:v>
                </c:pt>
                <c:pt idx="4">
                  <c:v>0.11</c:v>
                </c:pt>
                <c:pt idx="5">
                  <c:v>7.0000000000000007E-2</c:v>
                </c:pt>
                <c:pt idx="6">
                  <c:v>0.04</c:v>
                </c:pt>
                <c:pt idx="7">
                  <c:v>0.09</c:v>
                </c:pt>
              </c:numCache>
            </c:numRef>
          </c:val>
          <c:extLst>
            <c:ext xmlns:c16="http://schemas.microsoft.com/office/drawing/2014/chart" uri="{C3380CC4-5D6E-409C-BE32-E72D297353CC}">
              <c16:uniqueId val="{00000002-A4B0-4D84-B703-F873669AD1E0}"/>
            </c:ext>
          </c:extLst>
        </c:ser>
        <c:ser>
          <c:idx val="3"/>
          <c:order val="3"/>
          <c:tx>
            <c:strRef>
              <c:f>Sheet1!$E$1</c:f>
              <c:strCache>
                <c:ptCount val="1"/>
                <c:pt idx="0">
                  <c:v>Not at all concerned</c:v>
                </c:pt>
              </c:strCache>
            </c:strRef>
          </c:tx>
          <c:spPr>
            <a:solidFill>
              <a:schemeClr val="accent6"/>
            </a:solidFill>
          </c:spPr>
          <c:invertIfNegative val="0"/>
          <c:dLbls>
            <c:spPr>
              <a:noFill/>
              <a:ln>
                <a:noFill/>
              </a:ln>
              <a:effectLst/>
            </c:spPr>
            <c:txPr>
              <a:bodyPr/>
              <a:lstStyle/>
              <a:p>
                <a:pPr>
                  <a:defRPr sz="1800" baseline="0">
                    <a:solidFill>
                      <a:schemeClr val="bg1"/>
                    </a:solidFill>
                    <a:latin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Non-citizens voting</c:v>
                </c:pt>
                <c:pt idx="1">
                  <c:v>Cyberattacks affecting results</c:v>
                </c:pt>
                <c:pt idx="2">
                  <c:v>Election officials not following procedures for counting ballots</c:v>
                </c:pt>
                <c:pt idx="3">
                  <c:v>Vote counting being too slow</c:v>
                </c:pt>
                <c:pt idx="4">
                  <c:v>Premature declarations of victory before all the votes are counted</c:v>
                </c:pt>
                <c:pt idx="5">
                  <c:v>Court decisions changing election rules close to the election</c:v>
                </c:pt>
                <c:pt idx="6">
                  <c:v>Deployment of troops like the National Guard or ICE agents near polling places</c:v>
                </c:pt>
                <c:pt idx="7">
                  <c:v>Federal pressure on Nevada election officials</c:v>
                </c:pt>
              </c:strCache>
            </c:strRef>
          </c:cat>
          <c:val>
            <c:numRef>
              <c:f>Sheet1!$E$2:$E$9</c:f>
              <c:numCache>
                <c:formatCode>0%</c:formatCode>
                <c:ptCount val="8"/>
                <c:pt idx="0">
                  <c:v>0.38</c:v>
                </c:pt>
                <c:pt idx="1">
                  <c:v>0.18</c:v>
                </c:pt>
                <c:pt idx="2">
                  <c:v>0.22</c:v>
                </c:pt>
                <c:pt idx="3">
                  <c:v>0.41</c:v>
                </c:pt>
                <c:pt idx="4">
                  <c:v>0.22</c:v>
                </c:pt>
                <c:pt idx="5">
                  <c:v>0.12</c:v>
                </c:pt>
                <c:pt idx="6">
                  <c:v>0.41</c:v>
                </c:pt>
                <c:pt idx="7">
                  <c:v>0.26</c:v>
                </c:pt>
              </c:numCache>
            </c:numRef>
          </c:val>
          <c:extLst>
            <c:ext xmlns:c16="http://schemas.microsoft.com/office/drawing/2014/chart" uri="{C3380CC4-5D6E-409C-BE32-E72D297353CC}">
              <c16:uniqueId val="{00000003-A4B0-4D84-B703-F873669AD1E0}"/>
            </c:ext>
          </c:extLst>
        </c:ser>
        <c:dLbls>
          <c:showLegendKey val="0"/>
          <c:showVal val="0"/>
          <c:showCatName val="0"/>
          <c:showSerName val="0"/>
          <c:showPercent val="0"/>
          <c:showBubbleSize val="0"/>
        </c:dLbls>
        <c:gapWidth val="70"/>
        <c:overlap val="100"/>
        <c:axId val="45990656"/>
        <c:axId val="45992192"/>
      </c:barChart>
      <c:catAx>
        <c:axId val="45990656"/>
        <c:scaling>
          <c:orientation val="maxMin"/>
        </c:scaling>
        <c:delete val="0"/>
        <c:axPos val="l"/>
        <c:numFmt formatCode="General" sourceLinked="0"/>
        <c:majorTickMark val="out"/>
        <c:minorTickMark val="none"/>
        <c:tickLblPos val="nextTo"/>
        <c:txPr>
          <a:bodyPr/>
          <a:lstStyle/>
          <a:p>
            <a:pPr>
              <a:defRPr sz="1400" baseline="0">
                <a:latin typeface="Segoe UI" panose="020B0502040204020203" pitchFamily="34" charset="0"/>
                <a:cs typeface="Segoe UI" panose="020B0502040204020203" pitchFamily="34" charset="0"/>
              </a:defRPr>
            </a:pPr>
            <a:endParaRPr lang="en-US"/>
          </a:p>
        </c:txPr>
        <c:crossAx val="45992192"/>
        <c:crosses val="autoZero"/>
        <c:auto val="0"/>
        <c:lblAlgn val="ctr"/>
        <c:lblOffset val="100"/>
        <c:noMultiLvlLbl val="0"/>
      </c:catAx>
      <c:valAx>
        <c:axId val="45992192"/>
        <c:scaling>
          <c:orientation val="minMax"/>
        </c:scaling>
        <c:delete val="1"/>
        <c:axPos val="t"/>
        <c:numFmt formatCode="0%" sourceLinked="1"/>
        <c:majorTickMark val="out"/>
        <c:minorTickMark val="none"/>
        <c:tickLblPos val="nextTo"/>
        <c:crossAx val="45990656"/>
        <c:crosses val="autoZero"/>
        <c:crossBetween val="between"/>
      </c:valAx>
    </c:plotArea>
    <c:legend>
      <c:legendPos val="b"/>
      <c:layout>
        <c:manualLayout>
          <c:xMode val="edge"/>
          <c:yMode val="edge"/>
          <c:x val="0.11793696338805107"/>
          <c:y val="0.8596329560367455"/>
          <c:w val="0.75282662583843685"/>
          <c:h val="9.8602362204724403E-2"/>
        </c:manualLayout>
      </c:layout>
      <c:overlay val="0"/>
      <c:spPr>
        <a:ln w="28575">
          <a:noFill/>
        </a:ln>
      </c:spPr>
      <c:txPr>
        <a:bodyPr/>
        <a:lstStyle/>
        <a:p>
          <a:pPr>
            <a:defRPr sz="1600" baseline="0">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372210110483619"/>
          <c:y val="2.9307628773671889E-2"/>
          <c:w val="0.60627789889516381"/>
          <c:h val="0.87632139340851167"/>
        </c:manualLayout>
      </c:layout>
      <c:barChart>
        <c:barDir val="bar"/>
        <c:grouping val="clustered"/>
        <c:varyColors val="0"/>
        <c:ser>
          <c:idx val="0"/>
          <c:order val="0"/>
          <c:tx>
            <c:strRef>
              <c:f>Sheet1!$B$1</c:f>
              <c:strCache>
                <c:ptCount val="1"/>
                <c:pt idx="0">
                  <c:v>2/17/2026</c:v>
                </c:pt>
              </c:strCache>
            </c:strRef>
          </c:tx>
          <c:spPr>
            <a:solidFill>
              <a:srgbClr val="00B050"/>
            </a:solidFill>
            <a:ln>
              <a:noFill/>
            </a:ln>
          </c:spPr>
          <c:invertIfNegative val="0"/>
          <c:dLbls>
            <c:dLbl>
              <c:idx val="4"/>
              <c:spPr>
                <a:noFill/>
                <a:ln>
                  <a:noFill/>
                </a:ln>
                <a:effectLst/>
              </c:spPr>
              <c:txPr>
                <a:bodyPr/>
                <a:lstStyle/>
                <a:p>
                  <a:pPr>
                    <a:defRPr sz="1600" b="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433-4533-B2E9-ABE1F8447BB1}"/>
                </c:ext>
              </c:extLst>
            </c:dLbl>
            <c:spPr>
              <a:noFill/>
              <a:ln>
                <a:noFill/>
              </a:ln>
              <a:effectLst/>
            </c:spPr>
            <c:txPr>
              <a:bodyPr/>
              <a:lstStyle/>
              <a:p>
                <a:pPr>
                  <a:defRPr sz="16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Non-citizens voting</c:v>
                </c:pt>
                <c:pt idx="1">
                  <c:v>Cyberattacks changing the results</c:v>
                </c:pt>
                <c:pt idx="2">
                  <c:v>Election officials not following counting procedures</c:v>
                </c:pt>
                <c:pt idx="3">
                  <c:v>Vote counting being too slow</c:v>
                </c:pt>
                <c:pt idx="4">
                  <c:v>Premature declaration of victory before all votes counted</c:v>
                </c:pt>
                <c:pt idx="5">
                  <c:v>Court decisions changing election rules close to the election</c:v>
                </c:pt>
                <c:pt idx="6">
                  <c:v>Deployment of troops or federal agents near polling places</c:v>
                </c:pt>
                <c:pt idx="7">
                  <c:v>Federal pressure on Nevada election officials</c:v>
                </c:pt>
              </c:strCache>
            </c:strRef>
          </c:cat>
          <c:val>
            <c:numRef>
              <c:f>Sheet1!$B$2:$B$9</c:f>
              <c:numCache>
                <c:formatCode>0%</c:formatCode>
                <c:ptCount val="8"/>
                <c:pt idx="0">
                  <c:v>0.32</c:v>
                </c:pt>
                <c:pt idx="1">
                  <c:v>0.08</c:v>
                </c:pt>
                <c:pt idx="2">
                  <c:v>7.0000000000000007E-2</c:v>
                </c:pt>
                <c:pt idx="3">
                  <c:v>0.04</c:v>
                </c:pt>
                <c:pt idx="4">
                  <c:v>0.02</c:v>
                </c:pt>
                <c:pt idx="5">
                  <c:v>0.08</c:v>
                </c:pt>
                <c:pt idx="6">
                  <c:v>0.25</c:v>
                </c:pt>
                <c:pt idx="7">
                  <c:v>0.12</c:v>
                </c:pt>
              </c:numCache>
            </c:numRef>
          </c:val>
          <c:extLst>
            <c:ext xmlns:c16="http://schemas.microsoft.com/office/drawing/2014/chart" uri="{C3380CC4-5D6E-409C-BE32-E72D297353CC}">
              <c16:uniqueId val="{00000000-67C4-4F31-AA3B-1130BAF26A9F}"/>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400"/>
            </a:pPr>
            <a:endParaRPr lang="en-US"/>
          </a:p>
        </c:txPr>
        <c:crossAx val="47755648"/>
        <c:crosses val="autoZero"/>
        <c:auto val="1"/>
        <c:lblAlgn val="ctr"/>
        <c:lblOffset val="100"/>
        <c:noMultiLvlLbl val="0"/>
      </c:catAx>
      <c:valAx>
        <c:axId val="47755648"/>
        <c:scaling>
          <c:orientation val="minMax"/>
          <c:min val="0"/>
        </c:scaling>
        <c:delete val="1"/>
        <c:axPos val="t"/>
        <c:numFmt formatCode="0%" sourceLinked="1"/>
        <c:majorTickMark val="out"/>
        <c:minorTickMark val="none"/>
        <c:tickLblPos val="nextTo"/>
        <c:crossAx val="47753856"/>
        <c:crosses val="autoZero"/>
        <c:crossBetween val="between"/>
      </c:valAx>
    </c:plotArea>
    <c:plotVisOnly val="1"/>
    <c:dispBlanksAs val="gap"/>
    <c:showDLblsOverMax val="0"/>
  </c:chart>
  <c:spPr>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6985654357942923"/>
        </c:manualLayout>
      </c:layout>
      <c:barChart>
        <c:barDir val="col"/>
        <c:grouping val="clustered"/>
        <c:varyColors val="0"/>
        <c:ser>
          <c:idx val="0"/>
          <c:order val="0"/>
          <c:tx>
            <c:strRef>
              <c:f>Sheet1!$B$1</c:f>
              <c:strCache>
                <c:ptCount val="1"/>
                <c:pt idx="0">
                  <c:v>2/17/2026</c:v>
                </c:pt>
              </c:strCache>
            </c:strRef>
          </c:tx>
          <c:spPr>
            <a:solidFill>
              <a:schemeClr val="tx2">
                <a:lumMod val="50000"/>
                <a:lumOff val="50000"/>
              </a:schemeClr>
            </a:solidFill>
            <a:ln>
              <a:noFill/>
            </a:ln>
          </c:spPr>
          <c:invertIfNegative val="0"/>
          <c:dPt>
            <c:idx val="0"/>
            <c:invertIfNegative val="0"/>
            <c:bubble3D val="0"/>
            <c:extLst>
              <c:ext xmlns:c16="http://schemas.microsoft.com/office/drawing/2014/chart" uri="{C3380CC4-5D6E-409C-BE32-E72D297353CC}">
                <c16:uniqueId val="{00000001-01DD-48C9-86E6-BED78BDE52B5}"/>
              </c:ext>
            </c:extLst>
          </c:dPt>
          <c:dPt>
            <c:idx val="1"/>
            <c:invertIfNegative val="0"/>
            <c:bubble3D val="0"/>
            <c:extLst>
              <c:ext xmlns:c16="http://schemas.microsoft.com/office/drawing/2014/chart" uri="{C3380CC4-5D6E-409C-BE32-E72D297353CC}">
                <c16:uniqueId val="{0000000B-DF72-4CC7-A4F8-A8DEEB544C77}"/>
              </c:ext>
            </c:extLst>
          </c:dPt>
          <c:dPt>
            <c:idx val="3"/>
            <c:invertIfNegative val="0"/>
            <c:bubble3D val="0"/>
            <c:extLst>
              <c:ext xmlns:c16="http://schemas.microsoft.com/office/drawing/2014/chart" uri="{C3380CC4-5D6E-409C-BE32-E72D297353CC}">
                <c16:uniqueId val="{00000000-4E6C-4CDA-8B95-9B5379EDF4DF}"/>
              </c:ext>
            </c:extLst>
          </c:dPt>
          <c:dPt>
            <c:idx val="4"/>
            <c:invertIfNegative val="0"/>
            <c:bubble3D val="0"/>
            <c:extLst>
              <c:ext xmlns:c16="http://schemas.microsoft.com/office/drawing/2014/chart" uri="{C3380CC4-5D6E-409C-BE32-E72D297353CC}">
                <c16:uniqueId val="{00000001-4E6C-4CDA-8B95-9B5379EDF4DF}"/>
              </c:ext>
            </c:extLst>
          </c:dPt>
          <c:dPt>
            <c:idx val="6"/>
            <c:invertIfNegative val="0"/>
            <c:bubble3D val="0"/>
            <c:extLst>
              <c:ext xmlns:c16="http://schemas.microsoft.com/office/drawing/2014/chart" uri="{C3380CC4-5D6E-409C-BE32-E72D297353CC}">
                <c16:uniqueId val="{00000000-30B1-4379-9576-9E59917ADA4F}"/>
              </c:ext>
            </c:extLst>
          </c:dPt>
          <c:dPt>
            <c:idx val="7"/>
            <c:invertIfNegative val="0"/>
            <c:bubble3D val="0"/>
            <c:extLst>
              <c:ext xmlns:c16="http://schemas.microsoft.com/office/drawing/2014/chart" uri="{C3380CC4-5D6E-409C-BE32-E72D297353CC}">
                <c16:uniqueId val="{00000001-30B1-4379-9576-9E59917ADA4F}"/>
              </c:ext>
            </c:extLst>
          </c:dPt>
          <c:dLbls>
            <c:spPr>
              <a:noFill/>
              <a:ln>
                <a:noFill/>
              </a:ln>
            </c:spPr>
            <c:txPr>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States set and run own elections</c:v>
                </c:pt>
                <c:pt idx="1">
                  <c:v>Federal agencies ultimate decision makers</c:v>
                </c:pt>
              </c:strCache>
            </c:strRef>
          </c:cat>
          <c:val>
            <c:numRef>
              <c:f>Sheet1!$B$2:$B$3</c:f>
              <c:numCache>
                <c:formatCode>0%</c:formatCode>
                <c:ptCount val="2"/>
                <c:pt idx="0">
                  <c:v>0.8</c:v>
                </c:pt>
                <c:pt idx="1">
                  <c:v>0.19</c:v>
                </c:pt>
              </c:numCache>
            </c:numRef>
          </c:val>
          <c:extLst>
            <c:ext xmlns:c16="http://schemas.microsoft.com/office/drawing/2014/chart" uri="{C3380CC4-5D6E-409C-BE32-E72D297353CC}">
              <c16:uniqueId val="{00000000-FDBA-4A8E-A224-73EC4325927B}"/>
            </c:ext>
          </c:extLst>
        </c:ser>
        <c:dLbls>
          <c:showLegendKey val="0"/>
          <c:showVal val="0"/>
          <c:showCatName val="0"/>
          <c:showSerName val="0"/>
          <c:showPercent val="0"/>
          <c:showBubbleSize val="0"/>
        </c:dLbls>
        <c:gapWidth val="100"/>
        <c:axId val="39873920"/>
        <c:axId val="40178048"/>
      </c:barChart>
      <c:catAx>
        <c:axId val="39873920"/>
        <c:scaling>
          <c:orientation val="minMax"/>
        </c:scaling>
        <c:delete val="0"/>
        <c:axPos val="b"/>
        <c:numFmt formatCode="General" sourceLinked="0"/>
        <c:majorTickMark val="out"/>
        <c:minorTickMark val="none"/>
        <c:tickLblPos val="nextTo"/>
        <c:txPr>
          <a:bodyPr anchor="ctr" anchorCtr="1"/>
          <a:lstStyle/>
          <a:p>
            <a:pPr>
              <a:defRPr sz="18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scaling>
        <c:delete val="1"/>
        <c:axPos val="l"/>
        <c:numFmt formatCode="0%" sourceLinked="1"/>
        <c:majorTickMark val="out"/>
        <c:minorTickMark val="none"/>
        <c:tickLblPos val="nextTo"/>
        <c:crossAx val="39873920"/>
        <c:crosses val="autoZero"/>
        <c:crossBetween val="between"/>
      </c:valAx>
      <c:spPr>
        <a:noFill/>
        <a:ln w="25400">
          <a:noFill/>
        </a:ln>
      </c:spPr>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7967245675783059"/>
        </c:manualLayout>
      </c:layout>
      <c:barChart>
        <c:barDir val="col"/>
        <c:grouping val="stacked"/>
        <c:varyColors val="0"/>
        <c:ser>
          <c:idx val="0"/>
          <c:order val="0"/>
          <c:tx>
            <c:strRef>
              <c:f>Sheet1!$B$1</c:f>
              <c:strCache>
                <c:ptCount val="1"/>
                <c:pt idx="0">
                  <c:v>Strongly</c:v>
                </c:pt>
              </c:strCache>
            </c:strRef>
          </c:tx>
          <c:spPr>
            <a:solidFill>
              <a:schemeClr val="tx2">
                <a:lumMod val="50000"/>
                <a:lumOff val="50000"/>
              </a:schemeClr>
            </a:solidFill>
            <a:ln>
              <a:noFill/>
            </a:ln>
          </c:spPr>
          <c:invertIfNegative val="0"/>
          <c:dPt>
            <c:idx val="1"/>
            <c:invertIfNegative val="0"/>
            <c:bubble3D val="0"/>
            <c:spPr>
              <a:solidFill>
                <a:schemeClr val="accent6"/>
              </a:solidFill>
              <a:ln>
                <a:noFill/>
              </a:ln>
            </c:spPr>
            <c:extLst>
              <c:ext xmlns:c16="http://schemas.microsoft.com/office/drawing/2014/chart" uri="{C3380CC4-5D6E-409C-BE32-E72D297353CC}">
                <c16:uniqueId val="{00000000-C3E7-4922-BE31-4E15FFB30C28}"/>
              </c:ext>
            </c:extLst>
          </c:dPt>
          <c:dLbls>
            <c:dLbl>
              <c:idx val="1"/>
              <c:delete val="1"/>
              <c:extLst>
                <c:ext xmlns:c15="http://schemas.microsoft.com/office/drawing/2012/chart" uri="{CE6537A1-D6FC-4f65-9D91-7224C49458BB}"/>
                <c:ext xmlns:c16="http://schemas.microsoft.com/office/drawing/2014/chart" uri="{C3380CC4-5D6E-409C-BE32-E72D297353CC}">
                  <c16:uniqueId val="{00000000-C3E7-4922-BE31-4E15FFB30C28}"/>
                </c:ext>
              </c:extLst>
            </c:dLbl>
            <c:spPr>
              <a:noFill/>
              <a:ln>
                <a:noFill/>
              </a:ln>
              <a:effectLst/>
            </c:spPr>
            <c:txPr>
              <a:bodyPr wrap="square" lIns="38100" tIns="19050" rIns="38100" bIns="19050" anchor="ctr">
                <a:spAutoFit/>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Support</c:v>
                </c:pt>
                <c:pt idx="1">
                  <c:v>Unsure</c:v>
                </c:pt>
                <c:pt idx="2">
                  <c:v>Oppose</c:v>
                </c:pt>
              </c:strCache>
            </c:strRef>
          </c:cat>
          <c:val>
            <c:numRef>
              <c:f>Sheet1!$B$2:$B$4</c:f>
              <c:numCache>
                <c:formatCode>0%</c:formatCode>
                <c:ptCount val="3"/>
                <c:pt idx="0">
                  <c:v>0.40799999999999997</c:v>
                </c:pt>
                <c:pt idx="1">
                  <c:v>1.2999999999999999E-2</c:v>
                </c:pt>
                <c:pt idx="2">
                  <c:v>0.33100000000000002</c:v>
                </c:pt>
              </c:numCache>
            </c:numRef>
          </c:val>
          <c:extLst>
            <c:ext xmlns:c16="http://schemas.microsoft.com/office/drawing/2014/chart" uri="{C3380CC4-5D6E-409C-BE32-E72D297353CC}">
              <c16:uniqueId val="{00000000-FDBA-4A8E-A224-73EC4325927B}"/>
            </c:ext>
          </c:extLst>
        </c:ser>
        <c:ser>
          <c:idx val="1"/>
          <c:order val="1"/>
          <c:tx>
            <c:strRef>
              <c:f>Sheet1!$C$1</c:f>
              <c:strCache>
                <c:ptCount val="1"/>
                <c:pt idx="0">
                  <c:v>Column1</c:v>
                </c:pt>
              </c:strCache>
            </c:strRef>
          </c:tx>
          <c:spPr>
            <a:solidFill>
              <a:srgbClr val="92D050"/>
            </a:solidFill>
          </c:spPr>
          <c:invertIfNegative val="0"/>
          <c:cat>
            <c:strRef>
              <c:f>Sheet1!$A$2:$A$4</c:f>
              <c:strCache>
                <c:ptCount val="3"/>
                <c:pt idx="0">
                  <c:v>Support</c:v>
                </c:pt>
                <c:pt idx="1">
                  <c:v>Unsure</c:v>
                </c:pt>
                <c:pt idx="2">
                  <c:v>Oppose</c:v>
                </c:pt>
              </c:strCache>
            </c:strRef>
          </c:cat>
          <c:val>
            <c:numRef>
              <c:f>Sheet1!$C$2:$C$4</c:f>
              <c:numCache>
                <c:formatCode>General</c:formatCode>
                <c:ptCount val="3"/>
                <c:pt idx="0" formatCode="0%">
                  <c:v>0.13900000000000001</c:v>
                </c:pt>
                <c:pt idx="2" formatCode="0%">
                  <c:v>0.108</c:v>
                </c:pt>
              </c:numCache>
            </c:numRef>
          </c:val>
          <c:extLst>
            <c:ext xmlns:c16="http://schemas.microsoft.com/office/drawing/2014/chart" uri="{C3380CC4-5D6E-409C-BE32-E72D297353CC}">
              <c16:uniqueId val="{00000001-A817-4E7D-8E6F-559D2E51C63F}"/>
            </c:ext>
          </c:extLst>
        </c:ser>
        <c:dLbls>
          <c:showLegendKey val="0"/>
          <c:showVal val="0"/>
          <c:showCatName val="0"/>
          <c:showSerName val="0"/>
          <c:showPercent val="0"/>
          <c:showBubbleSize val="0"/>
        </c:dLbls>
        <c:gapWidth val="96"/>
        <c:overlap val="100"/>
        <c:axId val="39873920"/>
        <c:axId val="40178048"/>
      </c:barChart>
      <c:lineChart>
        <c:grouping val="standard"/>
        <c:varyColors val="0"/>
        <c:ser>
          <c:idx val="2"/>
          <c:order val="2"/>
          <c:tx>
            <c:strRef>
              <c:f>Sheet1!$D$1</c:f>
              <c:strCache>
                <c:ptCount val="1"/>
                <c:pt idx="0">
                  <c:v>Column2</c:v>
                </c:pt>
              </c:strCache>
            </c:strRef>
          </c:tx>
          <c:spPr>
            <a:ln>
              <a:noFill/>
            </a:ln>
          </c:spPr>
          <c:marker>
            <c:symbol val="none"/>
          </c:marker>
          <c:dLbls>
            <c:spPr>
              <a:noFill/>
              <a:ln>
                <a:noFill/>
              </a:ln>
              <a:effectLst/>
            </c:spPr>
            <c:txPr>
              <a:bodyPr wrap="square" lIns="38100" tIns="19050" rIns="38100" bIns="19050" anchor="ctr">
                <a:spAutoFit/>
              </a:bodyPr>
              <a:lstStyle/>
              <a:p>
                <a:pPr>
                  <a:defRPr sz="2400">
                    <a:latin typeface="Segoe UI" panose="020B0502040204020203" pitchFamily="34" charset="0"/>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Support</c:v>
                </c:pt>
                <c:pt idx="1">
                  <c:v>Unsure</c:v>
                </c:pt>
                <c:pt idx="2">
                  <c:v>Oppose</c:v>
                </c:pt>
              </c:strCache>
            </c:strRef>
          </c:cat>
          <c:val>
            <c:numRef>
              <c:f>Sheet1!$D$2:$D$4</c:f>
              <c:numCache>
                <c:formatCode>0%</c:formatCode>
                <c:ptCount val="3"/>
                <c:pt idx="0">
                  <c:v>0.54699999999999993</c:v>
                </c:pt>
                <c:pt idx="1">
                  <c:v>1.2999999999999999E-2</c:v>
                </c:pt>
                <c:pt idx="2">
                  <c:v>0.439</c:v>
                </c:pt>
              </c:numCache>
            </c:numRef>
          </c:val>
          <c:smooth val="0"/>
          <c:extLst>
            <c:ext xmlns:c16="http://schemas.microsoft.com/office/drawing/2014/chart" uri="{C3380CC4-5D6E-409C-BE32-E72D297353CC}">
              <c16:uniqueId val="{00000002-A817-4E7D-8E6F-559D2E51C63F}"/>
            </c:ext>
          </c:extLst>
        </c:ser>
        <c:dLbls>
          <c:showLegendKey val="0"/>
          <c:showVal val="0"/>
          <c:showCatName val="0"/>
          <c:showSerName val="0"/>
          <c:showPercent val="0"/>
          <c:showBubbleSize val="0"/>
        </c:dLbls>
        <c:marker val="1"/>
        <c:smooth val="0"/>
        <c:axId val="39873920"/>
        <c:axId val="40178048"/>
      </c:lineChart>
      <c:catAx>
        <c:axId val="39873920"/>
        <c:scaling>
          <c:orientation val="minMax"/>
        </c:scaling>
        <c:delete val="0"/>
        <c:axPos val="b"/>
        <c:numFmt formatCode="General" sourceLinked="0"/>
        <c:majorTickMark val="out"/>
        <c:minorTickMark val="none"/>
        <c:tickLblPos val="nextTo"/>
        <c:txPr>
          <a:bodyPr/>
          <a:lstStyle/>
          <a:p>
            <a:pPr>
              <a:defRPr sz="20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ax val="0.65000000000000013"/>
          <c:min val="0"/>
        </c:scaling>
        <c:delete val="1"/>
        <c:axPos val="l"/>
        <c:numFmt formatCode="0%" sourceLinked="1"/>
        <c:majorTickMark val="out"/>
        <c:minorTickMark val="none"/>
        <c:tickLblPos val="nextTo"/>
        <c:crossAx val="39873920"/>
        <c:crosses val="autoZero"/>
        <c:crossBetween val="between"/>
      </c:valAx>
      <c:spPr>
        <a:noFill/>
        <a:ln w="25400">
          <a:noFill/>
        </a:ln>
      </c:spPr>
    </c:plotArea>
    <c:legend>
      <c:legendPos val="b"/>
      <c:legendEntry>
        <c:idx val="1"/>
        <c:delete val="1"/>
      </c:legendEntry>
      <c:legendEntry>
        <c:idx val="2"/>
        <c:delete val="1"/>
      </c:legendEntry>
      <c:overlay val="0"/>
      <c:txPr>
        <a:bodyPr/>
        <a:lstStyle/>
        <a:p>
          <a:pPr>
            <a:defRPr>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7967245675783059"/>
        </c:manualLayout>
      </c:layout>
      <c:barChart>
        <c:barDir val="col"/>
        <c:grouping val="stacked"/>
        <c:varyColors val="0"/>
        <c:ser>
          <c:idx val="0"/>
          <c:order val="0"/>
          <c:tx>
            <c:strRef>
              <c:f>Sheet1!$B$1</c:f>
              <c:strCache>
                <c:ptCount val="1"/>
                <c:pt idx="0">
                  <c:v>Definitely</c:v>
                </c:pt>
              </c:strCache>
            </c:strRef>
          </c:tx>
          <c:spPr>
            <a:solidFill>
              <a:schemeClr val="tx2">
                <a:lumMod val="50000"/>
                <a:lumOff val="50000"/>
              </a:schemeClr>
            </a:solidFill>
            <a:ln>
              <a:noFill/>
            </a:ln>
          </c:spPr>
          <c:invertIfNegative val="0"/>
          <c:dPt>
            <c:idx val="1"/>
            <c:invertIfNegative val="0"/>
            <c:bubble3D val="0"/>
            <c:extLst>
              <c:ext xmlns:c16="http://schemas.microsoft.com/office/drawing/2014/chart" uri="{C3380CC4-5D6E-409C-BE32-E72D297353CC}">
                <c16:uniqueId val="{00000000-C3E7-4922-BE31-4E15FFB30C28}"/>
              </c:ext>
            </c:extLst>
          </c:dPt>
          <c:dLbls>
            <c:spPr>
              <a:noFill/>
              <a:ln>
                <a:noFill/>
              </a:ln>
              <a:effectLst/>
            </c:spPr>
            <c:txPr>
              <a:bodyPr wrap="square" lIns="38100" tIns="19050" rIns="38100" bIns="19050" anchor="ctr">
                <a:spAutoFit/>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Election day</c:v>
                </c:pt>
                <c:pt idx="1">
                  <c:v>Early voting</c:v>
                </c:pt>
                <c:pt idx="2">
                  <c:v>Voting by mail</c:v>
                </c:pt>
              </c:strCache>
            </c:strRef>
          </c:cat>
          <c:val>
            <c:numRef>
              <c:f>Sheet1!$B$2:$B$4</c:f>
              <c:numCache>
                <c:formatCode>0%</c:formatCode>
                <c:ptCount val="3"/>
                <c:pt idx="0">
                  <c:v>0.24299999999999999</c:v>
                </c:pt>
                <c:pt idx="1">
                  <c:v>0.27200000000000002</c:v>
                </c:pt>
                <c:pt idx="2">
                  <c:v>0.14499999999999999</c:v>
                </c:pt>
              </c:numCache>
            </c:numRef>
          </c:val>
          <c:extLst>
            <c:ext xmlns:c16="http://schemas.microsoft.com/office/drawing/2014/chart" uri="{C3380CC4-5D6E-409C-BE32-E72D297353CC}">
              <c16:uniqueId val="{00000000-FDBA-4A8E-A224-73EC4325927B}"/>
            </c:ext>
          </c:extLst>
        </c:ser>
        <c:ser>
          <c:idx val="1"/>
          <c:order val="1"/>
          <c:tx>
            <c:strRef>
              <c:f>Sheet1!$C$1</c:f>
              <c:strCache>
                <c:ptCount val="1"/>
                <c:pt idx="0">
                  <c:v>Column1</c:v>
                </c:pt>
              </c:strCache>
            </c:strRef>
          </c:tx>
          <c:spPr>
            <a:solidFill>
              <a:srgbClr val="92D050"/>
            </a:solidFill>
          </c:spPr>
          <c:invertIfNegative val="0"/>
          <c:cat>
            <c:strRef>
              <c:f>Sheet1!$A$2:$A$4</c:f>
              <c:strCache>
                <c:ptCount val="3"/>
                <c:pt idx="0">
                  <c:v>Election day</c:v>
                </c:pt>
                <c:pt idx="1">
                  <c:v>Early voting</c:v>
                </c:pt>
                <c:pt idx="2">
                  <c:v>Voting by mail</c:v>
                </c:pt>
              </c:strCache>
            </c:strRef>
          </c:cat>
          <c:val>
            <c:numRef>
              <c:f>Sheet1!$C$2:$C$4</c:f>
              <c:numCache>
                <c:formatCode>0%</c:formatCode>
                <c:ptCount val="3"/>
                <c:pt idx="0">
                  <c:v>6.0999999999999999E-2</c:v>
                </c:pt>
                <c:pt idx="1">
                  <c:v>0.17599999999999999</c:v>
                </c:pt>
                <c:pt idx="2">
                  <c:v>7.3999999999999996E-2</c:v>
                </c:pt>
              </c:numCache>
            </c:numRef>
          </c:val>
          <c:extLst>
            <c:ext xmlns:c16="http://schemas.microsoft.com/office/drawing/2014/chart" uri="{C3380CC4-5D6E-409C-BE32-E72D297353CC}">
              <c16:uniqueId val="{00000001-A817-4E7D-8E6F-559D2E51C63F}"/>
            </c:ext>
          </c:extLst>
        </c:ser>
        <c:dLbls>
          <c:showLegendKey val="0"/>
          <c:showVal val="0"/>
          <c:showCatName val="0"/>
          <c:showSerName val="0"/>
          <c:showPercent val="0"/>
          <c:showBubbleSize val="0"/>
        </c:dLbls>
        <c:gapWidth val="96"/>
        <c:overlap val="100"/>
        <c:axId val="39873920"/>
        <c:axId val="40178048"/>
      </c:barChart>
      <c:lineChart>
        <c:grouping val="standard"/>
        <c:varyColors val="0"/>
        <c:ser>
          <c:idx val="2"/>
          <c:order val="2"/>
          <c:tx>
            <c:strRef>
              <c:f>Sheet1!$D$1</c:f>
              <c:strCache>
                <c:ptCount val="1"/>
                <c:pt idx="0">
                  <c:v>Column2</c:v>
                </c:pt>
              </c:strCache>
            </c:strRef>
          </c:tx>
          <c:spPr>
            <a:ln>
              <a:noFill/>
            </a:ln>
          </c:spPr>
          <c:marker>
            <c:symbol val="none"/>
          </c:marker>
          <c:dLbls>
            <c:spPr>
              <a:noFill/>
              <a:ln>
                <a:noFill/>
              </a:ln>
              <a:effectLst/>
            </c:spPr>
            <c:txPr>
              <a:bodyPr wrap="square" lIns="38100" tIns="19050" rIns="38100" bIns="19050" anchor="ctr">
                <a:spAutoFit/>
              </a:bodyPr>
              <a:lstStyle/>
              <a:p>
                <a:pPr>
                  <a:defRPr sz="2400">
                    <a:latin typeface="Segoe UI" panose="020B0502040204020203" pitchFamily="34" charset="0"/>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Election day</c:v>
                </c:pt>
                <c:pt idx="1">
                  <c:v>Early voting</c:v>
                </c:pt>
                <c:pt idx="2">
                  <c:v>Voting by mail</c:v>
                </c:pt>
              </c:strCache>
            </c:strRef>
          </c:cat>
          <c:val>
            <c:numRef>
              <c:f>Sheet1!$D$2:$D$4</c:f>
              <c:numCache>
                <c:formatCode>0%</c:formatCode>
                <c:ptCount val="3"/>
                <c:pt idx="0">
                  <c:v>0.30399999999999999</c:v>
                </c:pt>
                <c:pt idx="1">
                  <c:v>0.44800000000000001</c:v>
                </c:pt>
                <c:pt idx="2">
                  <c:v>0.21899999999999997</c:v>
                </c:pt>
              </c:numCache>
            </c:numRef>
          </c:val>
          <c:smooth val="0"/>
          <c:extLst>
            <c:ext xmlns:c16="http://schemas.microsoft.com/office/drawing/2014/chart" uri="{C3380CC4-5D6E-409C-BE32-E72D297353CC}">
              <c16:uniqueId val="{00000002-A817-4E7D-8E6F-559D2E51C63F}"/>
            </c:ext>
          </c:extLst>
        </c:ser>
        <c:dLbls>
          <c:showLegendKey val="0"/>
          <c:showVal val="0"/>
          <c:showCatName val="0"/>
          <c:showSerName val="0"/>
          <c:showPercent val="0"/>
          <c:showBubbleSize val="0"/>
        </c:dLbls>
        <c:marker val="1"/>
        <c:smooth val="0"/>
        <c:axId val="39873920"/>
        <c:axId val="40178048"/>
      </c:lineChart>
      <c:catAx>
        <c:axId val="39873920"/>
        <c:scaling>
          <c:orientation val="minMax"/>
        </c:scaling>
        <c:delete val="0"/>
        <c:axPos val="b"/>
        <c:numFmt formatCode="General" sourceLinked="0"/>
        <c:majorTickMark val="out"/>
        <c:minorTickMark val="none"/>
        <c:tickLblPos val="nextTo"/>
        <c:txPr>
          <a:bodyPr/>
          <a:lstStyle/>
          <a:p>
            <a:pPr>
              <a:defRPr sz="20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in val="0"/>
        </c:scaling>
        <c:delete val="1"/>
        <c:axPos val="l"/>
        <c:numFmt formatCode="0%" sourceLinked="1"/>
        <c:majorTickMark val="out"/>
        <c:minorTickMark val="none"/>
        <c:tickLblPos val="nextTo"/>
        <c:crossAx val="39873920"/>
        <c:crosses val="autoZero"/>
        <c:crossBetween val="between"/>
      </c:valAx>
      <c:spPr>
        <a:noFill/>
        <a:ln w="25400">
          <a:noFill/>
        </a:ln>
      </c:spPr>
    </c:plotArea>
    <c:legend>
      <c:legendPos val="b"/>
      <c:legendEntry>
        <c:idx val="1"/>
        <c:delete val="1"/>
      </c:legendEntry>
      <c:legendEntry>
        <c:idx val="2"/>
        <c:delete val="1"/>
      </c:legendEntry>
      <c:overlay val="0"/>
      <c:txPr>
        <a:bodyPr/>
        <a:lstStyle/>
        <a:p>
          <a:pPr>
            <a:defRPr>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7967245675783059"/>
        </c:manualLayout>
      </c:layout>
      <c:barChart>
        <c:barDir val="col"/>
        <c:grouping val="stacked"/>
        <c:varyColors val="0"/>
        <c:ser>
          <c:idx val="0"/>
          <c:order val="0"/>
          <c:tx>
            <c:strRef>
              <c:f>Sheet1!$B$1</c:f>
              <c:strCache>
                <c:ptCount val="1"/>
                <c:pt idx="0">
                  <c:v>Strongly</c:v>
                </c:pt>
              </c:strCache>
            </c:strRef>
          </c:tx>
          <c:spPr>
            <a:solidFill>
              <a:schemeClr val="tx2">
                <a:lumMod val="50000"/>
                <a:lumOff val="50000"/>
              </a:schemeClr>
            </a:solidFill>
            <a:ln>
              <a:noFill/>
            </a:ln>
          </c:spPr>
          <c:invertIfNegative val="0"/>
          <c:dPt>
            <c:idx val="1"/>
            <c:invertIfNegative val="0"/>
            <c:bubble3D val="0"/>
            <c:spPr>
              <a:solidFill>
                <a:schemeClr val="accent6"/>
              </a:solidFill>
              <a:ln>
                <a:noFill/>
              </a:ln>
            </c:spPr>
            <c:extLst>
              <c:ext xmlns:c16="http://schemas.microsoft.com/office/drawing/2014/chart" uri="{C3380CC4-5D6E-409C-BE32-E72D297353CC}">
                <c16:uniqueId val="{00000000-C3E7-4922-BE31-4E15FFB30C28}"/>
              </c:ext>
            </c:extLst>
          </c:dPt>
          <c:dLbls>
            <c:dLbl>
              <c:idx val="1"/>
              <c:delete val="1"/>
              <c:extLst>
                <c:ext xmlns:c15="http://schemas.microsoft.com/office/drawing/2012/chart" uri="{CE6537A1-D6FC-4f65-9D91-7224C49458BB}"/>
                <c:ext xmlns:c16="http://schemas.microsoft.com/office/drawing/2014/chart" uri="{C3380CC4-5D6E-409C-BE32-E72D297353CC}">
                  <c16:uniqueId val="{00000000-C3E7-4922-BE31-4E15FFB30C28}"/>
                </c:ext>
              </c:extLst>
            </c:dLbl>
            <c:spPr>
              <a:noFill/>
              <a:ln>
                <a:noFill/>
              </a:ln>
              <a:effectLst/>
            </c:spPr>
            <c:txPr>
              <a:bodyPr wrap="square" lIns="38100" tIns="19050" rIns="38100" bIns="19050" anchor="ctr">
                <a:spAutoFit/>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Favor</c:v>
                </c:pt>
                <c:pt idx="1">
                  <c:v>Unsure</c:v>
                </c:pt>
                <c:pt idx="2">
                  <c:v>Oppose</c:v>
                </c:pt>
              </c:strCache>
            </c:strRef>
          </c:cat>
          <c:val>
            <c:numRef>
              <c:f>Sheet1!$B$2:$B$4</c:f>
              <c:numCache>
                <c:formatCode>0%</c:formatCode>
                <c:ptCount val="3"/>
                <c:pt idx="0">
                  <c:v>0.40200000000000002</c:v>
                </c:pt>
                <c:pt idx="1">
                  <c:v>0.01</c:v>
                </c:pt>
                <c:pt idx="2">
                  <c:v>0.376</c:v>
                </c:pt>
              </c:numCache>
            </c:numRef>
          </c:val>
          <c:extLst>
            <c:ext xmlns:c16="http://schemas.microsoft.com/office/drawing/2014/chart" uri="{C3380CC4-5D6E-409C-BE32-E72D297353CC}">
              <c16:uniqueId val="{00000000-FDBA-4A8E-A224-73EC4325927B}"/>
            </c:ext>
          </c:extLst>
        </c:ser>
        <c:ser>
          <c:idx val="1"/>
          <c:order val="1"/>
          <c:tx>
            <c:strRef>
              <c:f>Sheet1!$C$1</c:f>
              <c:strCache>
                <c:ptCount val="1"/>
                <c:pt idx="0">
                  <c:v>Column1</c:v>
                </c:pt>
              </c:strCache>
            </c:strRef>
          </c:tx>
          <c:spPr>
            <a:solidFill>
              <a:srgbClr val="92D050"/>
            </a:solidFill>
          </c:spPr>
          <c:invertIfNegative val="0"/>
          <c:cat>
            <c:strRef>
              <c:f>Sheet1!$A$2:$A$4</c:f>
              <c:strCache>
                <c:ptCount val="3"/>
                <c:pt idx="0">
                  <c:v>Favor</c:v>
                </c:pt>
                <c:pt idx="1">
                  <c:v>Unsure</c:v>
                </c:pt>
                <c:pt idx="2">
                  <c:v>Oppose</c:v>
                </c:pt>
              </c:strCache>
            </c:strRef>
          </c:cat>
          <c:val>
            <c:numRef>
              <c:f>Sheet1!$C$2:$C$4</c:f>
              <c:numCache>
                <c:formatCode>General</c:formatCode>
                <c:ptCount val="3"/>
                <c:pt idx="0" formatCode="0%">
                  <c:v>0.112</c:v>
                </c:pt>
                <c:pt idx="2" formatCode="0%">
                  <c:v>9.9000000000000005E-2</c:v>
                </c:pt>
              </c:numCache>
            </c:numRef>
          </c:val>
          <c:extLst>
            <c:ext xmlns:c16="http://schemas.microsoft.com/office/drawing/2014/chart" uri="{C3380CC4-5D6E-409C-BE32-E72D297353CC}">
              <c16:uniqueId val="{00000001-A817-4E7D-8E6F-559D2E51C63F}"/>
            </c:ext>
          </c:extLst>
        </c:ser>
        <c:dLbls>
          <c:showLegendKey val="0"/>
          <c:showVal val="0"/>
          <c:showCatName val="0"/>
          <c:showSerName val="0"/>
          <c:showPercent val="0"/>
          <c:showBubbleSize val="0"/>
        </c:dLbls>
        <c:gapWidth val="96"/>
        <c:overlap val="100"/>
        <c:axId val="39873920"/>
        <c:axId val="40178048"/>
      </c:barChart>
      <c:lineChart>
        <c:grouping val="standard"/>
        <c:varyColors val="0"/>
        <c:ser>
          <c:idx val="2"/>
          <c:order val="2"/>
          <c:tx>
            <c:strRef>
              <c:f>Sheet1!$D$1</c:f>
              <c:strCache>
                <c:ptCount val="1"/>
                <c:pt idx="0">
                  <c:v>Column2</c:v>
                </c:pt>
              </c:strCache>
            </c:strRef>
          </c:tx>
          <c:spPr>
            <a:ln>
              <a:noFill/>
            </a:ln>
          </c:spPr>
          <c:marker>
            <c:symbol val="none"/>
          </c:marker>
          <c:dLbls>
            <c:spPr>
              <a:noFill/>
              <a:ln>
                <a:noFill/>
              </a:ln>
              <a:effectLst/>
            </c:spPr>
            <c:txPr>
              <a:bodyPr wrap="square" lIns="38100" tIns="19050" rIns="38100" bIns="19050" anchor="ctr">
                <a:spAutoFit/>
              </a:bodyPr>
              <a:lstStyle/>
              <a:p>
                <a:pPr>
                  <a:defRPr sz="2400">
                    <a:latin typeface="Segoe UI" panose="020B0502040204020203" pitchFamily="34" charset="0"/>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Favor</c:v>
                </c:pt>
                <c:pt idx="1">
                  <c:v>Unsure</c:v>
                </c:pt>
                <c:pt idx="2">
                  <c:v>Oppose</c:v>
                </c:pt>
              </c:strCache>
            </c:strRef>
          </c:cat>
          <c:val>
            <c:numRef>
              <c:f>Sheet1!$D$2:$D$4</c:f>
              <c:numCache>
                <c:formatCode>0%</c:formatCode>
                <c:ptCount val="3"/>
                <c:pt idx="0">
                  <c:v>0.51400000000000001</c:v>
                </c:pt>
                <c:pt idx="1">
                  <c:v>0.01</c:v>
                </c:pt>
                <c:pt idx="2">
                  <c:v>0.47499999999999998</c:v>
                </c:pt>
              </c:numCache>
            </c:numRef>
          </c:val>
          <c:smooth val="0"/>
          <c:extLst>
            <c:ext xmlns:c16="http://schemas.microsoft.com/office/drawing/2014/chart" uri="{C3380CC4-5D6E-409C-BE32-E72D297353CC}">
              <c16:uniqueId val="{00000002-A817-4E7D-8E6F-559D2E51C63F}"/>
            </c:ext>
          </c:extLst>
        </c:ser>
        <c:dLbls>
          <c:showLegendKey val="0"/>
          <c:showVal val="0"/>
          <c:showCatName val="0"/>
          <c:showSerName val="0"/>
          <c:showPercent val="0"/>
          <c:showBubbleSize val="0"/>
        </c:dLbls>
        <c:marker val="1"/>
        <c:smooth val="0"/>
        <c:axId val="39873920"/>
        <c:axId val="40178048"/>
      </c:lineChart>
      <c:catAx>
        <c:axId val="39873920"/>
        <c:scaling>
          <c:orientation val="minMax"/>
        </c:scaling>
        <c:delete val="0"/>
        <c:axPos val="b"/>
        <c:numFmt formatCode="General" sourceLinked="0"/>
        <c:majorTickMark val="out"/>
        <c:minorTickMark val="none"/>
        <c:tickLblPos val="nextTo"/>
        <c:txPr>
          <a:bodyPr/>
          <a:lstStyle/>
          <a:p>
            <a:pPr>
              <a:defRPr sz="20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in val="0"/>
        </c:scaling>
        <c:delete val="1"/>
        <c:axPos val="l"/>
        <c:numFmt formatCode="0%" sourceLinked="1"/>
        <c:majorTickMark val="out"/>
        <c:minorTickMark val="none"/>
        <c:tickLblPos val="nextTo"/>
        <c:crossAx val="39873920"/>
        <c:crosses val="autoZero"/>
        <c:crossBetween val="between"/>
      </c:valAx>
      <c:spPr>
        <a:noFill/>
        <a:ln w="25400">
          <a:noFill/>
        </a:ln>
      </c:spPr>
    </c:plotArea>
    <c:legend>
      <c:legendPos val="b"/>
      <c:legendEntry>
        <c:idx val="1"/>
        <c:delete val="1"/>
      </c:legendEntry>
      <c:legendEntry>
        <c:idx val="2"/>
        <c:delete val="1"/>
      </c:legendEntry>
      <c:overlay val="0"/>
      <c:txPr>
        <a:bodyPr/>
        <a:lstStyle/>
        <a:p>
          <a:pPr>
            <a:defRPr>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7967245675783059"/>
        </c:manualLayout>
      </c:layout>
      <c:barChart>
        <c:barDir val="col"/>
        <c:grouping val="stacked"/>
        <c:varyColors val="0"/>
        <c:ser>
          <c:idx val="0"/>
          <c:order val="0"/>
          <c:tx>
            <c:strRef>
              <c:f>Sheet1!$B$1</c:f>
              <c:strCache>
                <c:ptCount val="1"/>
                <c:pt idx="0">
                  <c:v>Definitely</c:v>
                </c:pt>
              </c:strCache>
            </c:strRef>
          </c:tx>
          <c:spPr>
            <a:solidFill>
              <a:schemeClr val="tx2">
                <a:lumMod val="50000"/>
                <a:lumOff val="50000"/>
              </a:schemeClr>
            </a:solidFill>
            <a:ln>
              <a:noFill/>
            </a:ln>
          </c:spPr>
          <c:invertIfNegative val="0"/>
          <c:dPt>
            <c:idx val="1"/>
            <c:invertIfNegative val="0"/>
            <c:bubble3D val="0"/>
            <c:spPr>
              <a:solidFill>
                <a:schemeClr val="accent6"/>
              </a:solidFill>
              <a:ln>
                <a:noFill/>
              </a:ln>
            </c:spPr>
            <c:extLst>
              <c:ext xmlns:c16="http://schemas.microsoft.com/office/drawing/2014/chart" uri="{C3380CC4-5D6E-409C-BE32-E72D297353CC}">
                <c16:uniqueId val="{00000000-C3E7-4922-BE31-4E15FFB30C28}"/>
              </c:ext>
            </c:extLst>
          </c:dPt>
          <c:dLbls>
            <c:dLbl>
              <c:idx val="1"/>
              <c:delete val="1"/>
              <c:extLst>
                <c:ext xmlns:c15="http://schemas.microsoft.com/office/drawing/2012/chart" uri="{CE6537A1-D6FC-4f65-9D91-7224C49458BB}"/>
                <c:ext xmlns:c16="http://schemas.microsoft.com/office/drawing/2014/chart" uri="{C3380CC4-5D6E-409C-BE32-E72D297353CC}">
                  <c16:uniqueId val="{00000000-C3E7-4922-BE31-4E15FFB30C28}"/>
                </c:ext>
              </c:extLst>
            </c:dLbl>
            <c:spPr>
              <a:noFill/>
              <a:ln>
                <a:noFill/>
              </a:ln>
              <a:effectLst/>
            </c:spPr>
            <c:txPr>
              <a:bodyPr wrap="square" lIns="38100" tIns="19050" rIns="38100" bIns="19050" anchor="ctr">
                <a:spAutoFit/>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More trustworthy</c:v>
                </c:pt>
                <c:pt idx="1">
                  <c:v>Staying the same</c:v>
                </c:pt>
                <c:pt idx="2">
                  <c:v>Less trustworthy</c:v>
                </c:pt>
              </c:strCache>
            </c:strRef>
          </c:cat>
          <c:val>
            <c:numRef>
              <c:f>Sheet1!$B$2:$B$4</c:f>
              <c:numCache>
                <c:formatCode>0%</c:formatCode>
                <c:ptCount val="3"/>
                <c:pt idx="0">
                  <c:v>0.10299999999999999</c:v>
                </c:pt>
                <c:pt idx="1">
                  <c:v>0.51600000000000001</c:v>
                </c:pt>
                <c:pt idx="2">
                  <c:v>0.20300000000000001</c:v>
                </c:pt>
              </c:numCache>
            </c:numRef>
          </c:val>
          <c:extLst>
            <c:ext xmlns:c16="http://schemas.microsoft.com/office/drawing/2014/chart" uri="{C3380CC4-5D6E-409C-BE32-E72D297353CC}">
              <c16:uniqueId val="{00000000-FDBA-4A8E-A224-73EC4325927B}"/>
            </c:ext>
          </c:extLst>
        </c:ser>
        <c:ser>
          <c:idx val="1"/>
          <c:order val="1"/>
          <c:tx>
            <c:strRef>
              <c:f>Sheet1!$C$1</c:f>
              <c:strCache>
                <c:ptCount val="1"/>
                <c:pt idx="0">
                  <c:v>Column1</c:v>
                </c:pt>
              </c:strCache>
            </c:strRef>
          </c:tx>
          <c:spPr>
            <a:solidFill>
              <a:srgbClr val="92D050"/>
            </a:solidFill>
          </c:spPr>
          <c:invertIfNegative val="0"/>
          <c:cat>
            <c:strRef>
              <c:f>Sheet1!$A$2:$A$4</c:f>
              <c:strCache>
                <c:ptCount val="3"/>
                <c:pt idx="0">
                  <c:v>More trustworthy</c:v>
                </c:pt>
                <c:pt idx="1">
                  <c:v>Staying the same</c:v>
                </c:pt>
                <c:pt idx="2">
                  <c:v>Less trustworthy</c:v>
                </c:pt>
              </c:strCache>
            </c:strRef>
          </c:cat>
          <c:val>
            <c:numRef>
              <c:f>Sheet1!$C$2:$C$4</c:f>
              <c:numCache>
                <c:formatCode>General</c:formatCode>
                <c:ptCount val="3"/>
                <c:pt idx="0" formatCode="0%">
                  <c:v>6.3E-2</c:v>
                </c:pt>
                <c:pt idx="2" formatCode="0%">
                  <c:v>9.7000000000000003E-2</c:v>
                </c:pt>
              </c:numCache>
            </c:numRef>
          </c:val>
          <c:extLst>
            <c:ext xmlns:c16="http://schemas.microsoft.com/office/drawing/2014/chart" uri="{C3380CC4-5D6E-409C-BE32-E72D297353CC}">
              <c16:uniqueId val="{00000001-A817-4E7D-8E6F-559D2E51C63F}"/>
            </c:ext>
          </c:extLst>
        </c:ser>
        <c:dLbls>
          <c:showLegendKey val="0"/>
          <c:showVal val="0"/>
          <c:showCatName val="0"/>
          <c:showSerName val="0"/>
          <c:showPercent val="0"/>
          <c:showBubbleSize val="0"/>
        </c:dLbls>
        <c:gapWidth val="96"/>
        <c:overlap val="100"/>
        <c:axId val="39873920"/>
        <c:axId val="40178048"/>
      </c:barChart>
      <c:lineChart>
        <c:grouping val="standard"/>
        <c:varyColors val="0"/>
        <c:ser>
          <c:idx val="2"/>
          <c:order val="2"/>
          <c:tx>
            <c:strRef>
              <c:f>Sheet1!$D$1</c:f>
              <c:strCache>
                <c:ptCount val="1"/>
                <c:pt idx="0">
                  <c:v>Column2</c:v>
                </c:pt>
              </c:strCache>
            </c:strRef>
          </c:tx>
          <c:spPr>
            <a:ln>
              <a:noFill/>
            </a:ln>
          </c:spPr>
          <c:marker>
            <c:symbol val="none"/>
          </c:marker>
          <c:dLbls>
            <c:spPr>
              <a:noFill/>
              <a:ln>
                <a:noFill/>
              </a:ln>
              <a:effectLst/>
            </c:spPr>
            <c:txPr>
              <a:bodyPr wrap="square" lIns="38100" tIns="19050" rIns="38100" bIns="19050" anchor="ctr">
                <a:spAutoFit/>
              </a:bodyPr>
              <a:lstStyle/>
              <a:p>
                <a:pPr>
                  <a:defRPr sz="2400">
                    <a:latin typeface="Segoe UI" panose="020B0502040204020203" pitchFamily="34" charset="0"/>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More trustworthy</c:v>
                </c:pt>
                <c:pt idx="1">
                  <c:v>Staying the same</c:v>
                </c:pt>
                <c:pt idx="2">
                  <c:v>Less trustworthy</c:v>
                </c:pt>
              </c:strCache>
            </c:strRef>
          </c:cat>
          <c:val>
            <c:numRef>
              <c:f>Sheet1!$D$2:$D$4</c:f>
              <c:numCache>
                <c:formatCode>0%</c:formatCode>
                <c:ptCount val="3"/>
                <c:pt idx="0">
                  <c:v>0.16599999999999998</c:v>
                </c:pt>
                <c:pt idx="1">
                  <c:v>0.51600000000000001</c:v>
                </c:pt>
                <c:pt idx="2">
                  <c:v>0.30000000000000004</c:v>
                </c:pt>
              </c:numCache>
            </c:numRef>
          </c:val>
          <c:smooth val="0"/>
          <c:extLst>
            <c:ext xmlns:c16="http://schemas.microsoft.com/office/drawing/2014/chart" uri="{C3380CC4-5D6E-409C-BE32-E72D297353CC}">
              <c16:uniqueId val="{00000002-A817-4E7D-8E6F-559D2E51C63F}"/>
            </c:ext>
          </c:extLst>
        </c:ser>
        <c:dLbls>
          <c:showLegendKey val="0"/>
          <c:showVal val="0"/>
          <c:showCatName val="0"/>
          <c:showSerName val="0"/>
          <c:showPercent val="0"/>
          <c:showBubbleSize val="0"/>
        </c:dLbls>
        <c:marker val="1"/>
        <c:smooth val="0"/>
        <c:axId val="39873920"/>
        <c:axId val="40178048"/>
      </c:lineChart>
      <c:catAx>
        <c:axId val="39873920"/>
        <c:scaling>
          <c:orientation val="minMax"/>
        </c:scaling>
        <c:delete val="0"/>
        <c:axPos val="b"/>
        <c:numFmt formatCode="General" sourceLinked="0"/>
        <c:majorTickMark val="out"/>
        <c:minorTickMark val="none"/>
        <c:tickLblPos val="nextTo"/>
        <c:txPr>
          <a:bodyPr/>
          <a:lstStyle/>
          <a:p>
            <a:pPr>
              <a:defRPr sz="20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ax val="0.65000000000000013"/>
          <c:min val="0"/>
        </c:scaling>
        <c:delete val="1"/>
        <c:axPos val="l"/>
        <c:numFmt formatCode="0%" sourceLinked="1"/>
        <c:majorTickMark val="out"/>
        <c:minorTickMark val="none"/>
        <c:tickLblPos val="nextTo"/>
        <c:crossAx val="39873920"/>
        <c:crosses val="autoZero"/>
        <c:crossBetween val="between"/>
      </c:valAx>
      <c:spPr>
        <a:noFill/>
        <a:ln w="25400">
          <a:noFill/>
        </a:ln>
      </c:spPr>
    </c:plotArea>
    <c:legend>
      <c:legendPos val="b"/>
      <c:legendEntry>
        <c:idx val="1"/>
        <c:delete val="1"/>
      </c:legendEntry>
      <c:legendEntry>
        <c:idx val="2"/>
        <c:delete val="1"/>
      </c:legendEntry>
      <c:overlay val="0"/>
      <c:txPr>
        <a:bodyPr/>
        <a:lstStyle/>
        <a:p>
          <a:pPr>
            <a:defRPr>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7967245675783059"/>
        </c:manualLayout>
      </c:layout>
      <c:barChart>
        <c:barDir val="col"/>
        <c:grouping val="stacked"/>
        <c:varyColors val="0"/>
        <c:ser>
          <c:idx val="0"/>
          <c:order val="0"/>
          <c:tx>
            <c:strRef>
              <c:f>Sheet1!$B$1</c:f>
              <c:strCache>
                <c:ptCount val="1"/>
                <c:pt idx="0">
                  <c:v>Definitely</c:v>
                </c:pt>
              </c:strCache>
            </c:strRef>
          </c:tx>
          <c:spPr>
            <a:solidFill>
              <a:schemeClr val="tx2">
                <a:lumMod val="50000"/>
                <a:lumOff val="50000"/>
              </a:schemeClr>
            </a:solidFill>
            <a:ln>
              <a:noFill/>
            </a:ln>
          </c:spPr>
          <c:invertIfNegative val="0"/>
          <c:dPt>
            <c:idx val="1"/>
            <c:invertIfNegative val="0"/>
            <c:bubble3D val="0"/>
            <c:spPr>
              <a:solidFill>
                <a:schemeClr val="accent6"/>
              </a:solidFill>
              <a:ln>
                <a:noFill/>
              </a:ln>
            </c:spPr>
            <c:extLst>
              <c:ext xmlns:c16="http://schemas.microsoft.com/office/drawing/2014/chart" uri="{C3380CC4-5D6E-409C-BE32-E72D297353CC}">
                <c16:uniqueId val="{00000000-C3E7-4922-BE31-4E15FFB30C28}"/>
              </c:ext>
            </c:extLst>
          </c:dPt>
          <c:dLbls>
            <c:dLbl>
              <c:idx val="1"/>
              <c:delete val="1"/>
              <c:extLst>
                <c:ext xmlns:c15="http://schemas.microsoft.com/office/drawing/2012/chart" uri="{CE6537A1-D6FC-4f65-9D91-7224C49458BB}"/>
                <c:ext xmlns:c16="http://schemas.microsoft.com/office/drawing/2014/chart" uri="{C3380CC4-5D6E-409C-BE32-E72D297353CC}">
                  <c16:uniqueId val="{00000000-C3E7-4922-BE31-4E15FFB30C28}"/>
                </c:ext>
              </c:extLst>
            </c:dLbl>
            <c:spPr>
              <a:noFill/>
              <a:ln>
                <a:noFill/>
              </a:ln>
              <a:effectLst/>
            </c:spPr>
            <c:txPr>
              <a:bodyPr wrap="square" lIns="38100" tIns="19050" rIns="38100" bIns="19050" anchor="ctr">
                <a:spAutoFit/>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More trustworthy</c:v>
                </c:pt>
                <c:pt idx="1">
                  <c:v>Staying the same</c:v>
                </c:pt>
                <c:pt idx="2">
                  <c:v>Less trustworthy</c:v>
                </c:pt>
              </c:strCache>
            </c:strRef>
          </c:cat>
          <c:val>
            <c:numRef>
              <c:f>Sheet1!$B$2:$B$4</c:f>
              <c:numCache>
                <c:formatCode>0%</c:formatCode>
                <c:ptCount val="3"/>
                <c:pt idx="0">
                  <c:v>8.2000000000000003E-2</c:v>
                </c:pt>
                <c:pt idx="1">
                  <c:v>0.25800000000000001</c:v>
                </c:pt>
                <c:pt idx="2">
                  <c:v>0.42599999999999999</c:v>
                </c:pt>
              </c:numCache>
            </c:numRef>
          </c:val>
          <c:extLst>
            <c:ext xmlns:c16="http://schemas.microsoft.com/office/drawing/2014/chart" uri="{C3380CC4-5D6E-409C-BE32-E72D297353CC}">
              <c16:uniqueId val="{00000000-FDBA-4A8E-A224-73EC4325927B}"/>
            </c:ext>
          </c:extLst>
        </c:ser>
        <c:ser>
          <c:idx val="1"/>
          <c:order val="1"/>
          <c:tx>
            <c:strRef>
              <c:f>Sheet1!$C$1</c:f>
              <c:strCache>
                <c:ptCount val="1"/>
                <c:pt idx="0">
                  <c:v>Column1</c:v>
                </c:pt>
              </c:strCache>
            </c:strRef>
          </c:tx>
          <c:spPr>
            <a:solidFill>
              <a:srgbClr val="92D050"/>
            </a:solidFill>
          </c:spPr>
          <c:invertIfNegative val="0"/>
          <c:cat>
            <c:strRef>
              <c:f>Sheet1!$A$2:$A$4</c:f>
              <c:strCache>
                <c:ptCount val="3"/>
                <c:pt idx="0">
                  <c:v>More trustworthy</c:v>
                </c:pt>
                <c:pt idx="1">
                  <c:v>Staying the same</c:v>
                </c:pt>
                <c:pt idx="2">
                  <c:v>Less trustworthy</c:v>
                </c:pt>
              </c:strCache>
            </c:strRef>
          </c:cat>
          <c:val>
            <c:numRef>
              <c:f>Sheet1!$C$2:$C$4</c:f>
              <c:numCache>
                <c:formatCode>General</c:formatCode>
                <c:ptCount val="3"/>
                <c:pt idx="0" formatCode="0%">
                  <c:v>9.2999999999999999E-2</c:v>
                </c:pt>
                <c:pt idx="2" formatCode="0%">
                  <c:v>0.129</c:v>
                </c:pt>
              </c:numCache>
            </c:numRef>
          </c:val>
          <c:extLst>
            <c:ext xmlns:c16="http://schemas.microsoft.com/office/drawing/2014/chart" uri="{C3380CC4-5D6E-409C-BE32-E72D297353CC}">
              <c16:uniqueId val="{00000001-A817-4E7D-8E6F-559D2E51C63F}"/>
            </c:ext>
          </c:extLst>
        </c:ser>
        <c:dLbls>
          <c:showLegendKey val="0"/>
          <c:showVal val="0"/>
          <c:showCatName val="0"/>
          <c:showSerName val="0"/>
          <c:showPercent val="0"/>
          <c:showBubbleSize val="0"/>
        </c:dLbls>
        <c:gapWidth val="96"/>
        <c:overlap val="100"/>
        <c:axId val="39873920"/>
        <c:axId val="40178048"/>
      </c:barChart>
      <c:lineChart>
        <c:grouping val="standard"/>
        <c:varyColors val="0"/>
        <c:ser>
          <c:idx val="2"/>
          <c:order val="2"/>
          <c:tx>
            <c:strRef>
              <c:f>Sheet1!$D$1</c:f>
              <c:strCache>
                <c:ptCount val="1"/>
                <c:pt idx="0">
                  <c:v>Column2</c:v>
                </c:pt>
              </c:strCache>
            </c:strRef>
          </c:tx>
          <c:spPr>
            <a:ln>
              <a:noFill/>
            </a:ln>
          </c:spPr>
          <c:marker>
            <c:symbol val="none"/>
          </c:marker>
          <c:dLbls>
            <c:spPr>
              <a:noFill/>
              <a:ln>
                <a:noFill/>
              </a:ln>
              <a:effectLst/>
            </c:spPr>
            <c:txPr>
              <a:bodyPr wrap="square" lIns="38100" tIns="19050" rIns="38100" bIns="19050" anchor="ctr">
                <a:spAutoFit/>
              </a:bodyPr>
              <a:lstStyle/>
              <a:p>
                <a:pPr>
                  <a:defRPr sz="2400">
                    <a:latin typeface="Segoe UI" panose="020B0502040204020203" pitchFamily="34" charset="0"/>
                    <a:cs typeface="Segoe UI" panose="020B0502040204020203"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More trustworthy</c:v>
                </c:pt>
                <c:pt idx="1">
                  <c:v>Staying the same</c:v>
                </c:pt>
                <c:pt idx="2">
                  <c:v>Less trustworthy</c:v>
                </c:pt>
              </c:strCache>
            </c:strRef>
          </c:cat>
          <c:val>
            <c:numRef>
              <c:f>Sheet1!$D$2:$D$4</c:f>
              <c:numCache>
                <c:formatCode>0%</c:formatCode>
                <c:ptCount val="3"/>
                <c:pt idx="0">
                  <c:v>0.17499999999999999</c:v>
                </c:pt>
                <c:pt idx="1">
                  <c:v>0.25800000000000001</c:v>
                </c:pt>
                <c:pt idx="2">
                  <c:v>0.55499999999999994</c:v>
                </c:pt>
              </c:numCache>
            </c:numRef>
          </c:val>
          <c:smooth val="0"/>
          <c:extLst>
            <c:ext xmlns:c16="http://schemas.microsoft.com/office/drawing/2014/chart" uri="{C3380CC4-5D6E-409C-BE32-E72D297353CC}">
              <c16:uniqueId val="{00000002-A817-4E7D-8E6F-559D2E51C63F}"/>
            </c:ext>
          </c:extLst>
        </c:ser>
        <c:dLbls>
          <c:showLegendKey val="0"/>
          <c:showVal val="0"/>
          <c:showCatName val="0"/>
          <c:showSerName val="0"/>
          <c:showPercent val="0"/>
          <c:showBubbleSize val="0"/>
        </c:dLbls>
        <c:marker val="1"/>
        <c:smooth val="0"/>
        <c:axId val="39873920"/>
        <c:axId val="40178048"/>
      </c:lineChart>
      <c:catAx>
        <c:axId val="39873920"/>
        <c:scaling>
          <c:orientation val="minMax"/>
        </c:scaling>
        <c:delete val="0"/>
        <c:axPos val="b"/>
        <c:numFmt formatCode="General" sourceLinked="0"/>
        <c:majorTickMark val="out"/>
        <c:minorTickMark val="none"/>
        <c:tickLblPos val="nextTo"/>
        <c:txPr>
          <a:bodyPr/>
          <a:lstStyle/>
          <a:p>
            <a:pPr>
              <a:defRPr sz="20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max val="0.65000000000000013"/>
          <c:min val="0"/>
        </c:scaling>
        <c:delete val="1"/>
        <c:axPos val="l"/>
        <c:numFmt formatCode="0%" sourceLinked="1"/>
        <c:majorTickMark val="out"/>
        <c:minorTickMark val="none"/>
        <c:tickLblPos val="nextTo"/>
        <c:crossAx val="39873920"/>
        <c:crosses val="autoZero"/>
        <c:crossBetween val="between"/>
      </c:valAx>
      <c:spPr>
        <a:noFill/>
        <a:ln w="25400">
          <a:noFill/>
        </a:ln>
      </c:spPr>
    </c:plotArea>
    <c:legend>
      <c:legendPos val="b"/>
      <c:legendEntry>
        <c:idx val="1"/>
        <c:delete val="1"/>
      </c:legendEntry>
      <c:legendEntry>
        <c:idx val="2"/>
        <c:delete val="1"/>
      </c:legendEntry>
      <c:overlay val="0"/>
      <c:txPr>
        <a:bodyPr/>
        <a:lstStyle/>
        <a:p>
          <a:pPr>
            <a:defRPr>
              <a:latin typeface="Segoe UI" panose="020B0502040204020203" pitchFamily="34" charset="0"/>
              <a:cs typeface="Segoe UI" panose="020B0502040204020203" pitchFamily="34" charset="0"/>
            </a:defRPr>
          </a:pPr>
          <a:endParaRPr lang="en-US"/>
        </a:p>
      </c:txPr>
    </c:legend>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6985654357942923"/>
        </c:manualLayout>
      </c:layout>
      <c:barChart>
        <c:barDir val="col"/>
        <c:grouping val="clustered"/>
        <c:varyColors val="0"/>
        <c:ser>
          <c:idx val="0"/>
          <c:order val="0"/>
          <c:tx>
            <c:strRef>
              <c:f>Sheet1!$B$1</c:f>
              <c:strCache>
                <c:ptCount val="1"/>
                <c:pt idx="0">
                  <c:v>2/23/2026</c:v>
                </c:pt>
              </c:strCache>
            </c:strRef>
          </c:tx>
          <c:spPr>
            <a:solidFill>
              <a:schemeClr val="tx2">
                <a:lumMod val="50000"/>
                <a:lumOff val="50000"/>
              </a:schemeClr>
            </a:solidFill>
            <a:ln>
              <a:noFill/>
            </a:ln>
          </c:spPr>
          <c:invertIfNegative val="0"/>
          <c:dPt>
            <c:idx val="0"/>
            <c:invertIfNegative val="0"/>
            <c:bubble3D val="0"/>
            <c:spPr>
              <a:solidFill>
                <a:srgbClr val="FF0000"/>
              </a:solidFill>
              <a:ln>
                <a:noFill/>
              </a:ln>
            </c:spPr>
            <c:extLst>
              <c:ext xmlns:c16="http://schemas.microsoft.com/office/drawing/2014/chart" uri="{C3380CC4-5D6E-409C-BE32-E72D297353CC}">
                <c16:uniqueId val="{00000001-01DD-48C9-86E6-BED78BDE52B5}"/>
              </c:ext>
            </c:extLst>
          </c:dPt>
          <c:dPt>
            <c:idx val="1"/>
            <c:invertIfNegative val="0"/>
            <c:bubble3D val="0"/>
            <c:spPr>
              <a:solidFill>
                <a:srgbClr val="0070C0"/>
              </a:solidFill>
              <a:ln>
                <a:noFill/>
              </a:ln>
            </c:spPr>
            <c:extLst>
              <c:ext xmlns:c16="http://schemas.microsoft.com/office/drawing/2014/chart" uri="{C3380CC4-5D6E-409C-BE32-E72D297353CC}">
                <c16:uniqueId val="{0000000B-DF72-4CC7-A4F8-A8DEEB544C77}"/>
              </c:ext>
            </c:extLst>
          </c:dPt>
          <c:dPt>
            <c:idx val="2"/>
            <c:invertIfNegative val="0"/>
            <c:bubble3D val="0"/>
            <c:spPr>
              <a:solidFill>
                <a:srgbClr val="7030A0"/>
              </a:solidFill>
              <a:ln>
                <a:noFill/>
              </a:ln>
            </c:spPr>
            <c:extLst>
              <c:ext xmlns:c16="http://schemas.microsoft.com/office/drawing/2014/chart" uri="{C3380CC4-5D6E-409C-BE32-E72D297353CC}">
                <c16:uniqueId val="{00000003-01DD-48C9-86E6-BED78BDE52B5}"/>
              </c:ext>
            </c:extLst>
          </c:dPt>
          <c:dPt>
            <c:idx val="3"/>
            <c:invertIfNegative val="0"/>
            <c:bubble3D val="0"/>
            <c:spPr>
              <a:solidFill>
                <a:srgbClr val="7030A0"/>
              </a:solidFill>
              <a:ln>
                <a:noFill/>
              </a:ln>
            </c:spPr>
            <c:extLst>
              <c:ext xmlns:c16="http://schemas.microsoft.com/office/drawing/2014/chart" uri="{C3380CC4-5D6E-409C-BE32-E72D297353CC}">
                <c16:uniqueId val="{00000000-4E6C-4CDA-8B95-9B5379EDF4DF}"/>
              </c:ext>
            </c:extLst>
          </c:dPt>
          <c:dPt>
            <c:idx val="4"/>
            <c:invertIfNegative val="0"/>
            <c:bubble3D val="0"/>
            <c:spPr>
              <a:solidFill>
                <a:srgbClr val="00B050"/>
              </a:solidFill>
              <a:ln>
                <a:noFill/>
              </a:ln>
            </c:spPr>
            <c:extLst>
              <c:ext xmlns:c16="http://schemas.microsoft.com/office/drawing/2014/chart" uri="{C3380CC4-5D6E-409C-BE32-E72D297353CC}">
                <c16:uniqueId val="{00000001-4E6C-4CDA-8B95-9B5379EDF4DF}"/>
              </c:ext>
            </c:extLst>
          </c:dPt>
          <c:dPt>
            <c:idx val="6"/>
            <c:invertIfNegative val="0"/>
            <c:bubble3D val="0"/>
            <c:extLst>
              <c:ext xmlns:c16="http://schemas.microsoft.com/office/drawing/2014/chart" uri="{C3380CC4-5D6E-409C-BE32-E72D297353CC}">
                <c16:uniqueId val="{00000000-30B1-4379-9576-9E59917ADA4F}"/>
              </c:ext>
            </c:extLst>
          </c:dPt>
          <c:dPt>
            <c:idx val="7"/>
            <c:invertIfNegative val="0"/>
            <c:bubble3D val="0"/>
            <c:extLst>
              <c:ext xmlns:c16="http://schemas.microsoft.com/office/drawing/2014/chart" uri="{C3380CC4-5D6E-409C-BE32-E72D297353CC}">
                <c16:uniqueId val="{00000001-30B1-4379-9576-9E59917ADA4F}"/>
              </c:ext>
            </c:extLst>
          </c:dPt>
          <c:dLbls>
            <c:dLbl>
              <c:idx val="3"/>
              <c:spPr>
                <a:noFill/>
                <a:ln>
                  <a:noFill/>
                </a:ln>
              </c:spPr>
              <c:txPr>
                <a:bodyPr/>
                <a:lstStyle/>
                <a:p>
                  <a:pPr>
                    <a:defRPr sz="240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6C-4CDA-8B95-9B5379EDF4DF}"/>
                </c:ext>
              </c:extLst>
            </c:dLbl>
            <c:dLbl>
              <c:idx val="4"/>
              <c:spPr>
                <a:noFill/>
                <a:ln>
                  <a:noFill/>
                </a:ln>
              </c:spPr>
              <c:txPr>
                <a:bodyPr/>
                <a:lstStyle/>
                <a:p>
                  <a:pPr>
                    <a:defRPr sz="240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6C-4CDA-8B95-9B5379EDF4DF}"/>
                </c:ext>
              </c:extLst>
            </c:dLbl>
            <c:spPr>
              <a:noFill/>
              <a:ln>
                <a:noFill/>
              </a:ln>
            </c:spPr>
            <c:txPr>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Lombardo</c:v>
                </c:pt>
                <c:pt idx="1">
                  <c:v>Ford</c:v>
                </c:pt>
                <c:pt idx="2">
                  <c:v>Other</c:v>
                </c:pt>
                <c:pt idx="3">
                  <c:v>None of the above</c:v>
                </c:pt>
                <c:pt idx="4">
                  <c:v>Undecided</c:v>
                </c:pt>
              </c:strCache>
            </c:strRef>
          </c:cat>
          <c:val>
            <c:numRef>
              <c:f>Sheet1!$B$2:$B$6</c:f>
              <c:numCache>
                <c:formatCode>0%</c:formatCode>
                <c:ptCount val="5"/>
                <c:pt idx="0">
                  <c:v>0.49</c:v>
                </c:pt>
                <c:pt idx="1">
                  <c:v>0.48</c:v>
                </c:pt>
                <c:pt idx="2">
                  <c:v>0</c:v>
                </c:pt>
                <c:pt idx="3">
                  <c:v>0.02</c:v>
                </c:pt>
                <c:pt idx="4">
                  <c:v>0.01</c:v>
                </c:pt>
              </c:numCache>
            </c:numRef>
          </c:val>
          <c:extLst>
            <c:ext xmlns:c16="http://schemas.microsoft.com/office/drawing/2014/chart" uri="{C3380CC4-5D6E-409C-BE32-E72D297353CC}">
              <c16:uniqueId val="{00000000-FDBA-4A8E-A224-73EC4325927B}"/>
            </c:ext>
          </c:extLst>
        </c:ser>
        <c:dLbls>
          <c:showLegendKey val="0"/>
          <c:showVal val="0"/>
          <c:showCatName val="0"/>
          <c:showSerName val="0"/>
          <c:showPercent val="0"/>
          <c:showBubbleSize val="0"/>
        </c:dLbls>
        <c:gapWidth val="100"/>
        <c:axId val="39873920"/>
        <c:axId val="40178048"/>
      </c:barChart>
      <c:catAx>
        <c:axId val="39873920"/>
        <c:scaling>
          <c:orientation val="minMax"/>
        </c:scaling>
        <c:delete val="0"/>
        <c:axPos val="b"/>
        <c:numFmt formatCode="General" sourceLinked="0"/>
        <c:majorTickMark val="out"/>
        <c:minorTickMark val="none"/>
        <c:tickLblPos val="nextTo"/>
        <c:txPr>
          <a:bodyPr anchor="ctr" anchorCtr="1"/>
          <a:lstStyle/>
          <a:p>
            <a:pPr>
              <a:defRPr sz="18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scaling>
        <c:delete val="1"/>
        <c:axPos val="l"/>
        <c:numFmt formatCode="0%" sourceLinked="1"/>
        <c:majorTickMark val="out"/>
        <c:minorTickMark val="none"/>
        <c:tickLblPos val="nextTo"/>
        <c:crossAx val="39873920"/>
        <c:crosses val="autoZero"/>
        <c:crossBetween val="between"/>
      </c:valAx>
      <c:spPr>
        <a:noFill/>
        <a:ln w="25400">
          <a:noFill/>
        </a:ln>
      </c:spPr>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432098765432098E-2"/>
          <c:y val="1.731632031374809E-2"/>
          <c:w val="0.96604938271604934"/>
          <c:h val="0.76985654357942923"/>
        </c:manualLayout>
      </c:layout>
      <c:barChart>
        <c:barDir val="col"/>
        <c:grouping val="clustered"/>
        <c:varyColors val="0"/>
        <c:ser>
          <c:idx val="0"/>
          <c:order val="0"/>
          <c:tx>
            <c:strRef>
              <c:f>Sheet1!$B$1</c:f>
              <c:strCache>
                <c:ptCount val="1"/>
                <c:pt idx="0">
                  <c:v>2/23/2026</c:v>
                </c:pt>
              </c:strCache>
            </c:strRef>
          </c:tx>
          <c:spPr>
            <a:solidFill>
              <a:schemeClr val="tx2">
                <a:lumMod val="50000"/>
                <a:lumOff val="50000"/>
              </a:schemeClr>
            </a:solidFill>
            <a:ln>
              <a:noFill/>
            </a:ln>
          </c:spPr>
          <c:invertIfNegative val="0"/>
          <c:dPt>
            <c:idx val="0"/>
            <c:invertIfNegative val="0"/>
            <c:bubble3D val="0"/>
            <c:spPr>
              <a:solidFill>
                <a:srgbClr val="FF0000"/>
              </a:solidFill>
              <a:ln>
                <a:noFill/>
              </a:ln>
            </c:spPr>
            <c:extLst>
              <c:ext xmlns:c16="http://schemas.microsoft.com/office/drawing/2014/chart" uri="{C3380CC4-5D6E-409C-BE32-E72D297353CC}">
                <c16:uniqueId val="{00000001-01DD-48C9-86E6-BED78BDE52B5}"/>
              </c:ext>
            </c:extLst>
          </c:dPt>
          <c:dPt>
            <c:idx val="1"/>
            <c:invertIfNegative val="0"/>
            <c:bubble3D val="0"/>
            <c:spPr>
              <a:solidFill>
                <a:srgbClr val="0070C0"/>
              </a:solidFill>
              <a:ln>
                <a:noFill/>
              </a:ln>
            </c:spPr>
            <c:extLst>
              <c:ext xmlns:c16="http://schemas.microsoft.com/office/drawing/2014/chart" uri="{C3380CC4-5D6E-409C-BE32-E72D297353CC}">
                <c16:uniqueId val="{0000000B-DF72-4CC7-A4F8-A8DEEB544C77}"/>
              </c:ext>
            </c:extLst>
          </c:dPt>
          <c:dPt>
            <c:idx val="2"/>
            <c:invertIfNegative val="0"/>
            <c:bubble3D val="0"/>
            <c:spPr>
              <a:solidFill>
                <a:srgbClr val="7030A0"/>
              </a:solidFill>
              <a:ln>
                <a:noFill/>
              </a:ln>
            </c:spPr>
            <c:extLst>
              <c:ext xmlns:c16="http://schemas.microsoft.com/office/drawing/2014/chart" uri="{C3380CC4-5D6E-409C-BE32-E72D297353CC}">
                <c16:uniqueId val="{00000003-01DD-48C9-86E6-BED78BDE52B5}"/>
              </c:ext>
            </c:extLst>
          </c:dPt>
          <c:dPt>
            <c:idx val="3"/>
            <c:invertIfNegative val="0"/>
            <c:bubble3D val="0"/>
            <c:spPr>
              <a:solidFill>
                <a:srgbClr val="7030A0"/>
              </a:solidFill>
              <a:ln>
                <a:noFill/>
              </a:ln>
            </c:spPr>
            <c:extLst>
              <c:ext xmlns:c16="http://schemas.microsoft.com/office/drawing/2014/chart" uri="{C3380CC4-5D6E-409C-BE32-E72D297353CC}">
                <c16:uniqueId val="{00000000-4E6C-4CDA-8B95-9B5379EDF4DF}"/>
              </c:ext>
            </c:extLst>
          </c:dPt>
          <c:dPt>
            <c:idx val="4"/>
            <c:invertIfNegative val="0"/>
            <c:bubble3D val="0"/>
            <c:spPr>
              <a:solidFill>
                <a:srgbClr val="00B050"/>
              </a:solidFill>
              <a:ln>
                <a:noFill/>
              </a:ln>
            </c:spPr>
            <c:extLst>
              <c:ext xmlns:c16="http://schemas.microsoft.com/office/drawing/2014/chart" uri="{C3380CC4-5D6E-409C-BE32-E72D297353CC}">
                <c16:uniqueId val="{00000001-4E6C-4CDA-8B95-9B5379EDF4DF}"/>
              </c:ext>
            </c:extLst>
          </c:dPt>
          <c:dPt>
            <c:idx val="6"/>
            <c:invertIfNegative val="0"/>
            <c:bubble3D val="0"/>
            <c:extLst>
              <c:ext xmlns:c16="http://schemas.microsoft.com/office/drawing/2014/chart" uri="{C3380CC4-5D6E-409C-BE32-E72D297353CC}">
                <c16:uniqueId val="{00000000-30B1-4379-9576-9E59917ADA4F}"/>
              </c:ext>
            </c:extLst>
          </c:dPt>
          <c:dPt>
            <c:idx val="7"/>
            <c:invertIfNegative val="0"/>
            <c:bubble3D val="0"/>
            <c:extLst>
              <c:ext xmlns:c16="http://schemas.microsoft.com/office/drawing/2014/chart" uri="{C3380CC4-5D6E-409C-BE32-E72D297353CC}">
                <c16:uniqueId val="{00000001-30B1-4379-9576-9E59917ADA4F}"/>
              </c:ext>
            </c:extLst>
          </c:dPt>
          <c:dLbls>
            <c:dLbl>
              <c:idx val="3"/>
              <c:spPr>
                <a:noFill/>
                <a:ln>
                  <a:noFill/>
                </a:ln>
              </c:spPr>
              <c:txPr>
                <a:bodyPr/>
                <a:lstStyle/>
                <a:p>
                  <a:pPr>
                    <a:defRPr sz="240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6C-4CDA-8B95-9B5379EDF4DF}"/>
                </c:ext>
              </c:extLst>
            </c:dLbl>
            <c:dLbl>
              <c:idx val="4"/>
              <c:spPr>
                <a:noFill/>
                <a:ln>
                  <a:noFill/>
                </a:ln>
              </c:spPr>
              <c:txPr>
                <a:bodyPr/>
                <a:lstStyle/>
                <a:p>
                  <a:pPr>
                    <a:defRPr sz="2400">
                      <a:solidFill>
                        <a:schemeClr val="tx1"/>
                      </a:solidFill>
                      <a:latin typeface="Segoe UI" panose="020B0502040204020203" pitchFamily="34" charset="0"/>
                      <a:cs typeface="Segoe UI" panose="020B0502040204020203"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6C-4CDA-8B95-9B5379EDF4DF}"/>
                </c:ext>
              </c:extLst>
            </c:dLbl>
            <c:spPr>
              <a:noFill/>
              <a:ln>
                <a:noFill/>
              </a:ln>
            </c:spPr>
            <c:txPr>
              <a:bodyPr/>
              <a:lstStyle/>
              <a:p>
                <a:pPr>
                  <a:defRPr sz="240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Roberts</c:v>
                </c:pt>
                <c:pt idx="1">
                  <c:v>Aguilar</c:v>
                </c:pt>
                <c:pt idx="2">
                  <c:v>Other</c:v>
                </c:pt>
                <c:pt idx="3">
                  <c:v>None of the above</c:v>
                </c:pt>
                <c:pt idx="4">
                  <c:v>Undecided</c:v>
                </c:pt>
              </c:strCache>
            </c:strRef>
          </c:cat>
          <c:val>
            <c:numRef>
              <c:f>Sheet1!$B$2:$B$6</c:f>
              <c:numCache>
                <c:formatCode>0%</c:formatCode>
                <c:ptCount val="5"/>
                <c:pt idx="0">
                  <c:v>0.47</c:v>
                </c:pt>
                <c:pt idx="1">
                  <c:v>0.49</c:v>
                </c:pt>
                <c:pt idx="2">
                  <c:v>0</c:v>
                </c:pt>
                <c:pt idx="3">
                  <c:v>0.02</c:v>
                </c:pt>
                <c:pt idx="4">
                  <c:v>0.02</c:v>
                </c:pt>
              </c:numCache>
            </c:numRef>
          </c:val>
          <c:extLst>
            <c:ext xmlns:c16="http://schemas.microsoft.com/office/drawing/2014/chart" uri="{C3380CC4-5D6E-409C-BE32-E72D297353CC}">
              <c16:uniqueId val="{00000000-FDBA-4A8E-A224-73EC4325927B}"/>
            </c:ext>
          </c:extLst>
        </c:ser>
        <c:dLbls>
          <c:showLegendKey val="0"/>
          <c:showVal val="0"/>
          <c:showCatName val="0"/>
          <c:showSerName val="0"/>
          <c:showPercent val="0"/>
          <c:showBubbleSize val="0"/>
        </c:dLbls>
        <c:gapWidth val="100"/>
        <c:axId val="39873920"/>
        <c:axId val="40178048"/>
      </c:barChart>
      <c:catAx>
        <c:axId val="39873920"/>
        <c:scaling>
          <c:orientation val="minMax"/>
        </c:scaling>
        <c:delete val="0"/>
        <c:axPos val="b"/>
        <c:numFmt formatCode="General" sourceLinked="0"/>
        <c:majorTickMark val="out"/>
        <c:minorTickMark val="none"/>
        <c:tickLblPos val="nextTo"/>
        <c:txPr>
          <a:bodyPr anchor="ctr" anchorCtr="1"/>
          <a:lstStyle/>
          <a:p>
            <a:pPr>
              <a:defRPr sz="1800" b="1">
                <a:latin typeface="Segoe UI" panose="020B0502040204020203" pitchFamily="34" charset="0"/>
                <a:cs typeface="Segoe UI" panose="020B0502040204020203" pitchFamily="34" charset="0"/>
              </a:defRPr>
            </a:pPr>
            <a:endParaRPr lang="en-US"/>
          </a:p>
        </c:txPr>
        <c:crossAx val="40178048"/>
        <c:crosses val="autoZero"/>
        <c:auto val="1"/>
        <c:lblAlgn val="ctr"/>
        <c:lblOffset val="100"/>
        <c:noMultiLvlLbl val="0"/>
      </c:catAx>
      <c:valAx>
        <c:axId val="40178048"/>
        <c:scaling>
          <c:orientation val="minMax"/>
        </c:scaling>
        <c:delete val="1"/>
        <c:axPos val="l"/>
        <c:numFmt formatCode="0%" sourceLinked="1"/>
        <c:majorTickMark val="out"/>
        <c:minorTickMark val="none"/>
        <c:tickLblPos val="nextTo"/>
        <c:crossAx val="39873920"/>
        <c:crosses val="autoZero"/>
        <c:crossBetween val="between"/>
      </c:valAx>
      <c:spPr>
        <a:noFill/>
        <a:ln w="25400">
          <a:noFill/>
        </a:ln>
      </c:spPr>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40"/>
      <c:rotY val="0"/>
      <c:rAngAx val="0"/>
      <c:perspective val="0"/>
    </c:view3D>
    <c:floor>
      <c:thickness val="0"/>
    </c:floor>
    <c:sideWall>
      <c:thickness val="0"/>
    </c:sideWall>
    <c:backWall>
      <c:thickness val="0"/>
    </c:backWall>
    <c:plotArea>
      <c:layout>
        <c:manualLayout>
          <c:layoutTarget val="inner"/>
          <c:xMode val="edge"/>
          <c:yMode val="edge"/>
          <c:x val="2.4397217449181847E-2"/>
          <c:y val="3.0358008930653227E-2"/>
          <c:w val="0.9412218039764767"/>
          <c:h val="0.91276107113273486"/>
        </c:manualLayout>
      </c:layout>
      <c:pie3DChart>
        <c:varyColors val="1"/>
        <c:ser>
          <c:idx val="0"/>
          <c:order val="0"/>
          <c:tx>
            <c:strRef>
              <c:f>Sheet1!$B$1</c:f>
              <c:strCache>
                <c:ptCount val="1"/>
                <c:pt idx="0">
                  <c:v>2/23/2026</c:v>
                </c:pt>
              </c:strCache>
            </c:strRef>
          </c:tx>
          <c:dPt>
            <c:idx val="0"/>
            <c:bubble3D val="0"/>
            <c:spPr>
              <a:solidFill>
                <a:srgbClr val="FF0000"/>
              </a:solidFill>
            </c:spPr>
            <c:extLst>
              <c:ext xmlns:c16="http://schemas.microsoft.com/office/drawing/2014/chart" uri="{C3380CC4-5D6E-409C-BE32-E72D297353CC}">
                <c16:uniqueId val="{00000001-0AD9-4819-814E-D51EDE6C6A87}"/>
              </c:ext>
            </c:extLst>
          </c:dPt>
          <c:dPt>
            <c:idx val="1"/>
            <c:bubble3D val="0"/>
            <c:spPr>
              <a:solidFill>
                <a:srgbClr val="00B050"/>
              </a:solidFill>
            </c:spPr>
            <c:extLst>
              <c:ext xmlns:c16="http://schemas.microsoft.com/office/drawing/2014/chart" uri="{C3380CC4-5D6E-409C-BE32-E72D297353CC}">
                <c16:uniqueId val="{00000003-0AD9-4819-814E-D51EDE6C6A87}"/>
              </c:ext>
            </c:extLst>
          </c:dPt>
          <c:dPt>
            <c:idx val="2"/>
            <c:bubble3D val="0"/>
            <c:spPr>
              <a:solidFill>
                <a:srgbClr val="0070C0"/>
              </a:solidFill>
              <a:ln>
                <a:solidFill>
                  <a:schemeClr val="accent1"/>
                </a:solidFill>
              </a:ln>
            </c:spPr>
            <c:extLst>
              <c:ext xmlns:c16="http://schemas.microsoft.com/office/drawing/2014/chart" uri="{C3380CC4-5D6E-409C-BE32-E72D297353CC}">
                <c16:uniqueId val="{00000005-0AD9-4819-814E-D51EDE6C6A87}"/>
              </c:ext>
            </c:extLst>
          </c:dPt>
          <c:dPt>
            <c:idx val="4"/>
            <c:bubble3D val="0"/>
            <c:spPr>
              <a:solidFill>
                <a:srgbClr val="FFFF99"/>
              </a:solidFill>
            </c:spPr>
            <c:extLst>
              <c:ext xmlns:c16="http://schemas.microsoft.com/office/drawing/2014/chart" uri="{C3380CC4-5D6E-409C-BE32-E72D297353CC}">
                <c16:uniqueId val="{00000009-0AD9-4819-814E-D51EDE6C6A87}"/>
              </c:ext>
            </c:extLst>
          </c:dPt>
          <c:dPt>
            <c:idx val="5"/>
            <c:bubble3D val="0"/>
            <c:spPr>
              <a:solidFill>
                <a:srgbClr val="FFFF99"/>
              </a:solidFill>
            </c:spPr>
            <c:extLst>
              <c:ext xmlns:c16="http://schemas.microsoft.com/office/drawing/2014/chart" uri="{C3380CC4-5D6E-409C-BE32-E72D297353CC}">
                <c16:uniqueId val="{0000000B-0AD9-4819-814E-D51EDE6C6A87}"/>
              </c:ext>
            </c:extLst>
          </c:dPt>
          <c:dLbls>
            <c:dLbl>
              <c:idx val="1"/>
              <c:spPr/>
              <c:txPr>
                <a:bodyPr/>
                <a:lstStyle/>
                <a:p>
                  <a:pPr>
                    <a:defRPr>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AD9-4819-814E-D51EDE6C6A87}"/>
                </c:ext>
              </c:extLst>
            </c:dLbl>
            <c:dLbl>
              <c:idx val="2"/>
              <c:spPr>
                <a:noFill/>
                <a:ln>
                  <a:noFill/>
                </a:ln>
                <a:effectLst/>
              </c:spPr>
              <c:txPr>
                <a:bodyPr wrap="square" lIns="38100" tIns="19050" rIns="38100" bIns="19050" anchor="ctr">
                  <a:spAutoFit/>
                </a:bodyPr>
                <a:lstStyle/>
                <a:p>
                  <a:pPr>
                    <a:defRPr>
                      <a:solidFill>
                        <a:schemeClr val="bg1"/>
                      </a:solidFill>
                      <a:latin typeface="Segoe UI" panose="020B0502040204020203" pitchFamily="34" charset="0"/>
                      <a:cs typeface="Segoe UI" panose="020B0502040204020203" pitchFamily="34" charset="0"/>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AD9-4819-814E-D51EDE6C6A87}"/>
                </c:ext>
              </c:extLst>
            </c:dLbl>
            <c:dLbl>
              <c:idx val="4"/>
              <c:spPr/>
              <c:txPr>
                <a:bodyPr/>
                <a:lstStyle/>
                <a:p>
                  <a:pPr>
                    <a:defRPr>
                      <a:solidFill>
                        <a:schemeClr val="tx1"/>
                      </a:solidFill>
                      <a:latin typeface="Segoe UI" panose="020B0502040204020203" pitchFamily="34" charset="0"/>
                      <a:cs typeface="Segoe UI" panose="020B0502040204020203" pitchFamily="34" charset="0"/>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AD9-4819-814E-D51EDE6C6A87}"/>
                </c:ext>
              </c:extLst>
            </c:dLbl>
            <c:dLbl>
              <c:idx val="5"/>
              <c:spPr/>
              <c:txPr>
                <a:bodyPr/>
                <a:lstStyle/>
                <a:p>
                  <a:pPr>
                    <a:defRPr>
                      <a:solidFill>
                        <a:schemeClr val="tx1"/>
                      </a:solidFill>
                      <a:latin typeface="Segoe UI" panose="020B0502040204020203" pitchFamily="34" charset="0"/>
                      <a:cs typeface="Segoe UI" panose="020B0502040204020203" pitchFamily="34" charset="0"/>
                    </a:defRPr>
                  </a:pPr>
                  <a:endParaRPr lang="en-US"/>
                </a:p>
              </c:txPr>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AD9-4819-814E-D51EDE6C6A87}"/>
                </c:ext>
              </c:extLst>
            </c:dLbl>
            <c:spPr>
              <a:noFill/>
              <a:ln>
                <a:noFill/>
              </a:ln>
              <a:effectLst/>
            </c:spPr>
            <c:txPr>
              <a:bodyPr wrap="square" lIns="38100" tIns="19050" rIns="38100" bIns="19050" anchor="ctr">
                <a:spAutoFit/>
              </a:bodyPr>
              <a:lstStyle/>
              <a:p>
                <a:pPr>
                  <a:defRPr>
                    <a:latin typeface="Segoe UI" panose="020B0502040204020203" pitchFamily="34" charset="0"/>
                    <a:cs typeface="Segoe UI" panose="020B0502040204020203" pitchFamily="34" charset="0"/>
                  </a:defRPr>
                </a:pPr>
                <a:endParaRPr lang="en-US"/>
              </a:p>
            </c:txPr>
            <c:dLblPos val="ct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Sheet1!$A$2:$A$4</c:f>
              <c:strCache>
                <c:ptCount val="3"/>
                <c:pt idx="0">
                  <c:v>Yes - in favor</c:v>
                </c:pt>
                <c:pt idx="1">
                  <c:v>Undecided</c:v>
                </c:pt>
                <c:pt idx="2">
                  <c:v>No - against</c:v>
                </c:pt>
              </c:strCache>
            </c:strRef>
          </c:cat>
          <c:val>
            <c:numRef>
              <c:f>Sheet1!$B$2:$B$4</c:f>
              <c:numCache>
                <c:formatCode>0%</c:formatCode>
                <c:ptCount val="3"/>
                <c:pt idx="0">
                  <c:v>0.66</c:v>
                </c:pt>
                <c:pt idx="1">
                  <c:v>0.01</c:v>
                </c:pt>
                <c:pt idx="2">
                  <c:v>0.34</c:v>
                </c:pt>
              </c:numCache>
            </c:numRef>
          </c:val>
          <c:extLst>
            <c:ext xmlns:c16="http://schemas.microsoft.com/office/drawing/2014/chart" uri="{C3380CC4-5D6E-409C-BE32-E72D297353CC}">
              <c16:uniqueId val="{0000000C-0AD9-4819-814E-D51EDE6C6A87}"/>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solidFill>
            <a:schemeClr val="bg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200289695085145"/>
          <c:y val="2.9307628773671889E-2"/>
          <c:w val="0.65799710304914849"/>
          <c:h val="0.87632139340851167"/>
        </c:manualLayout>
      </c:layout>
      <c:barChart>
        <c:barDir val="bar"/>
        <c:grouping val="clustered"/>
        <c:varyColors val="0"/>
        <c:ser>
          <c:idx val="0"/>
          <c:order val="0"/>
          <c:tx>
            <c:strRef>
              <c:f>Sheet1!$B$1</c:f>
              <c:strCache>
                <c:ptCount val="1"/>
                <c:pt idx="0">
                  <c:v>2/17/2026</c:v>
                </c:pt>
              </c:strCache>
            </c:strRef>
          </c:tx>
          <c:spPr>
            <a:solidFill>
              <a:srgbClr val="00B050"/>
            </a:solidFill>
            <a:ln>
              <a:noFill/>
            </a:ln>
          </c:spPr>
          <c:invertIfNegative val="0"/>
          <c:dLbls>
            <c:spPr>
              <a:noFill/>
              <a:ln>
                <a:noFill/>
              </a:ln>
              <a:effectLst/>
            </c:spPr>
            <c:txPr>
              <a:bodyPr/>
              <a:lstStyle/>
              <a:p>
                <a:pPr>
                  <a:defRPr sz="18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No significant issues with the election process</c:v>
                </c:pt>
                <c:pt idx="1">
                  <c:v>Only minor administrative problems</c:v>
                </c:pt>
                <c:pt idx="2">
                  <c:v>Significant irregularities that did not change the outcome</c:v>
                </c:pt>
                <c:pt idx="3">
                  <c:v>Widespread process errors or fraud that altered the results</c:v>
                </c:pt>
              </c:strCache>
            </c:strRef>
          </c:cat>
          <c:val>
            <c:numRef>
              <c:f>Sheet1!$B$2:$B$5</c:f>
              <c:numCache>
                <c:formatCode>0%</c:formatCode>
                <c:ptCount val="4"/>
                <c:pt idx="0">
                  <c:v>0.42</c:v>
                </c:pt>
                <c:pt idx="1">
                  <c:v>0.17</c:v>
                </c:pt>
                <c:pt idx="2">
                  <c:v>0.11</c:v>
                </c:pt>
                <c:pt idx="3">
                  <c:v>0.27</c:v>
                </c:pt>
              </c:numCache>
            </c:numRef>
          </c:val>
          <c:extLst>
            <c:ext xmlns:c16="http://schemas.microsoft.com/office/drawing/2014/chart" uri="{C3380CC4-5D6E-409C-BE32-E72D297353CC}">
              <c16:uniqueId val="{00000000-67C4-4F31-AA3B-1130BAF26A9F}"/>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600"/>
            </a:pPr>
            <a:endParaRPr lang="en-US"/>
          </a:p>
        </c:txPr>
        <c:crossAx val="47755648"/>
        <c:crosses val="autoZero"/>
        <c:auto val="1"/>
        <c:lblAlgn val="ctr"/>
        <c:lblOffset val="100"/>
        <c:noMultiLvlLbl val="0"/>
      </c:catAx>
      <c:valAx>
        <c:axId val="47755648"/>
        <c:scaling>
          <c:orientation val="minMax"/>
        </c:scaling>
        <c:delete val="1"/>
        <c:axPos val="t"/>
        <c:numFmt formatCode="0%" sourceLinked="1"/>
        <c:majorTickMark val="out"/>
        <c:minorTickMark val="none"/>
        <c:tickLblPos val="nextTo"/>
        <c:crossAx val="47753856"/>
        <c:crosses val="autoZero"/>
        <c:crossBetween val="between"/>
      </c:valAx>
    </c:plotArea>
    <c:legend>
      <c:legendPos val="b"/>
      <c:legendEntry>
        <c:idx val="0"/>
        <c:delete val="1"/>
      </c:legendEntry>
      <c:overlay val="0"/>
    </c:legend>
    <c:plotVisOnly val="1"/>
    <c:dispBlanksAs val="gap"/>
    <c:showDLblsOverMax val="0"/>
  </c:chart>
  <c:spPr>
    <a:noFill/>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200289695085145"/>
          <c:y val="2.9307628773671889E-2"/>
          <c:w val="0.65799710304914849"/>
          <c:h val="0.87632139340851167"/>
        </c:manualLayout>
      </c:layout>
      <c:barChart>
        <c:barDir val="bar"/>
        <c:grouping val="clustered"/>
        <c:varyColors val="0"/>
        <c:ser>
          <c:idx val="0"/>
          <c:order val="0"/>
          <c:tx>
            <c:strRef>
              <c:f>Sheet1!$B$1</c:f>
              <c:strCache>
                <c:ptCount val="1"/>
                <c:pt idx="0">
                  <c:v>2/17/2026</c:v>
                </c:pt>
              </c:strCache>
            </c:strRef>
          </c:tx>
          <c:spPr>
            <a:solidFill>
              <a:srgbClr val="00B050"/>
            </a:solidFill>
            <a:ln>
              <a:noFill/>
            </a:ln>
          </c:spPr>
          <c:invertIfNegative val="0"/>
          <c:dLbls>
            <c:spPr>
              <a:noFill/>
              <a:ln>
                <a:noFill/>
              </a:ln>
              <a:effectLst/>
            </c:spPr>
            <c:txPr>
              <a:bodyPr/>
              <a:lstStyle/>
              <a:p>
                <a:pPr>
                  <a:defRPr sz="1800" b="0">
                    <a:solidFill>
                      <a:schemeClr val="bg1"/>
                    </a:solidFill>
                    <a:latin typeface="Segoe UI" panose="020B0502040204020203" pitchFamily="34" charset="0"/>
                    <a:cs typeface="Segoe UI" panose="020B0502040204020203"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No significant issues with the election process</c:v>
                </c:pt>
                <c:pt idx="1">
                  <c:v>Only minor administrative problems</c:v>
                </c:pt>
                <c:pt idx="2">
                  <c:v>Significant irregularities that did not change the outcome</c:v>
                </c:pt>
                <c:pt idx="3">
                  <c:v>Widespread process errors or fraud that altered the results</c:v>
                </c:pt>
              </c:strCache>
            </c:strRef>
          </c:cat>
          <c:val>
            <c:numRef>
              <c:f>Sheet1!$B$2:$B$5</c:f>
              <c:numCache>
                <c:formatCode>0%</c:formatCode>
                <c:ptCount val="4"/>
                <c:pt idx="0">
                  <c:v>0.43</c:v>
                </c:pt>
                <c:pt idx="1">
                  <c:v>0.22</c:v>
                </c:pt>
                <c:pt idx="2">
                  <c:v>0.16</c:v>
                </c:pt>
                <c:pt idx="3">
                  <c:v>0.18</c:v>
                </c:pt>
              </c:numCache>
            </c:numRef>
          </c:val>
          <c:extLst>
            <c:ext xmlns:c16="http://schemas.microsoft.com/office/drawing/2014/chart" uri="{C3380CC4-5D6E-409C-BE32-E72D297353CC}">
              <c16:uniqueId val="{00000000-67C4-4F31-AA3B-1130BAF26A9F}"/>
            </c:ext>
          </c:extLst>
        </c:ser>
        <c:dLbls>
          <c:showLegendKey val="0"/>
          <c:showVal val="0"/>
          <c:showCatName val="0"/>
          <c:showSerName val="0"/>
          <c:showPercent val="0"/>
          <c:showBubbleSize val="0"/>
        </c:dLbls>
        <c:gapWidth val="50"/>
        <c:axId val="47753856"/>
        <c:axId val="47755648"/>
      </c:barChart>
      <c:catAx>
        <c:axId val="47753856"/>
        <c:scaling>
          <c:orientation val="maxMin"/>
        </c:scaling>
        <c:delete val="0"/>
        <c:axPos val="l"/>
        <c:numFmt formatCode="General" sourceLinked="0"/>
        <c:majorTickMark val="out"/>
        <c:minorTickMark val="none"/>
        <c:tickLblPos val="nextTo"/>
        <c:txPr>
          <a:bodyPr/>
          <a:lstStyle/>
          <a:p>
            <a:pPr>
              <a:defRPr sz="1600"/>
            </a:pPr>
            <a:endParaRPr lang="en-US"/>
          </a:p>
        </c:txPr>
        <c:crossAx val="47755648"/>
        <c:crosses val="autoZero"/>
        <c:auto val="1"/>
        <c:lblAlgn val="ctr"/>
        <c:lblOffset val="100"/>
        <c:noMultiLvlLbl val="0"/>
      </c:catAx>
      <c:valAx>
        <c:axId val="47755648"/>
        <c:scaling>
          <c:orientation val="minMax"/>
        </c:scaling>
        <c:delete val="1"/>
        <c:axPos val="t"/>
        <c:numFmt formatCode="0%" sourceLinked="1"/>
        <c:majorTickMark val="out"/>
        <c:minorTickMark val="none"/>
        <c:tickLblPos val="nextTo"/>
        <c:crossAx val="47753856"/>
        <c:crosses val="autoZero"/>
        <c:crossBetween val="between"/>
      </c:valAx>
    </c:plotArea>
    <c:legend>
      <c:legendPos val="b"/>
      <c:legendEntry>
        <c:idx val="0"/>
        <c:delete val="1"/>
      </c:legendEntry>
      <c:overlay val="0"/>
    </c:legend>
    <c:plotVisOnly val="1"/>
    <c:dispBlanksAs val="gap"/>
    <c:showDLblsOverMax val="0"/>
  </c:chart>
  <c:spPr>
    <a:noFill/>
    <a:ln w="28575">
      <a:noFill/>
    </a:ln>
  </c:spPr>
  <c:txPr>
    <a:bodyPr/>
    <a:lstStyle/>
    <a:p>
      <a:pPr>
        <a:defRPr sz="1800">
          <a:latin typeface="Segoe UI" panose="020B0502040204020203" pitchFamily="34" charset="0"/>
          <a:cs typeface="Segoe UI" panose="020B0502040204020203" pitchFamily="34" charset="0"/>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BB46C77-AA3D-4C29-9E28-CEFFF9FE8E27}" type="datetimeFigureOut">
              <a:rPr lang="en-US" smtClean="0"/>
              <a:t>2/27/2026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403EEE5-C92F-45AF-8056-6145DBA820D0}" type="slidenum">
              <a:rPr lang="en-US" smtClean="0"/>
              <a:t>‹#›</a:t>
            </a:fld>
            <a:endParaRPr lang="en-US"/>
          </a:p>
        </p:txBody>
      </p:sp>
    </p:spTree>
    <p:extLst>
      <p:ext uri="{BB962C8B-B14F-4D97-AF65-F5344CB8AC3E}">
        <p14:creationId xmlns:p14="http://schemas.microsoft.com/office/powerpoint/2010/main" val="2673249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676275"/>
            <a:ext cx="6005512" cy="33797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F487B4-2515-4A43-97F8-9D2E5CA491D1}" type="slidenum">
              <a:rPr lang="en-US" smtClean="0"/>
              <a:t>3</a:t>
            </a:fld>
            <a:endParaRPr lang="en-US"/>
          </a:p>
        </p:txBody>
      </p:sp>
    </p:spTree>
    <p:extLst>
      <p:ext uri="{BB962C8B-B14F-4D97-AF65-F5344CB8AC3E}">
        <p14:creationId xmlns:p14="http://schemas.microsoft.com/office/powerpoint/2010/main" val="872112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8715B-3362-21CD-A204-FA999B90F9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B0F097-A9A9-9EB6-F9F0-142D4F63F11D}"/>
              </a:ext>
            </a:extLst>
          </p:cNvPr>
          <p:cNvSpPr>
            <a:spLocks noGrp="1" noRot="1" noChangeAspect="1"/>
          </p:cNvSpPr>
          <p:nvPr>
            <p:ph type="sldImg"/>
          </p:nvPr>
        </p:nvSpPr>
        <p:spPr>
          <a:xfrm>
            <a:off x="363538" y="676275"/>
            <a:ext cx="6005512" cy="3379788"/>
          </a:xfrm>
        </p:spPr>
      </p:sp>
      <p:sp>
        <p:nvSpPr>
          <p:cNvPr id="3" name="Notes Placeholder 2">
            <a:extLst>
              <a:ext uri="{FF2B5EF4-FFF2-40B4-BE49-F238E27FC236}">
                <a16:creationId xmlns:a16="http://schemas.microsoft.com/office/drawing/2014/main" id="{C65E15ED-EEB4-5F69-7404-B94F34651FA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A5A2721-CD74-4D15-F887-3458735EB066}"/>
              </a:ext>
            </a:extLst>
          </p:cNvPr>
          <p:cNvSpPr>
            <a:spLocks noGrp="1"/>
          </p:cNvSpPr>
          <p:nvPr>
            <p:ph type="sldNum" sz="quarter" idx="10"/>
          </p:nvPr>
        </p:nvSpPr>
        <p:spPr/>
        <p:txBody>
          <a:bodyPr/>
          <a:lstStyle/>
          <a:p>
            <a:fld id="{6FF487B4-2515-4A43-97F8-9D2E5CA491D1}" type="slidenum">
              <a:rPr lang="en-US" smtClean="0"/>
              <a:t>21</a:t>
            </a:fld>
            <a:endParaRPr lang="en-US"/>
          </a:p>
        </p:txBody>
      </p:sp>
    </p:spTree>
    <p:extLst>
      <p:ext uri="{BB962C8B-B14F-4D97-AF65-F5344CB8AC3E}">
        <p14:creationId xmlns:p14="http://schemas.microsoft.com/office/powerpoint/2010/main" val="2672706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59354-3D35-A6FC-0629-852F931D50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685399-90A7-0787-EC01-4CE691BD97AD}"/>
              </a:ext>
            </a:extLst>
          </p:cNvPr>
          <p:cNvSpPr>
            <a:spLocks noGrp="1" noRot="1" noChangeAspect="1"/>
          </p:cNvSpPr>
          <p:nvPr>
            <p:ph type="sldImg"/>
          </p:nvPr>
        </p:nvSpPr>
        <p:spPr>
          <a:xfrm>
            <a:off x="363538" y="676275"/>
            <a:ext cx="6005512" cy="3379788"/>
          </a:xfrm>
        </p:spPr>
      </p:sp>
      <p:sp>
        <p:nvSpPr>
          <p:cNvPr id="3" name="Notes Placeholder 2">
            <a:extLst>
              <a:ext uri="{FF2B5EF4-FFF2-40B4-BE49-F238E27FC236}">
                <a16:creationId xmlns:a16="http://schemas.microsoft.com/office/drawing/2014/main" id="{024216A2-3E0B-68B3-857B-BD0C5906A27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E0E9E47-765D-9D8C-288A-ED1A44D1EBED}"/>
              </a:ext>
            </a:extLst>
          </p:cNvPr>
          <p:cNvSpPr>
            <a:spLocks noGrp="1"/>
          </p:cNvSpPr>
          <p:nvPr>
            <p:ph type="sldNum" sz="quarter" idx="10"/>
          </p:nvPr>
        </p:nvSpPr>
        <p:spPr/>
        <p:txBody>
          <a:bodyPr/>
          <a:lstStyle/>
          <a:p>
            <a:fld id="{6FF487B4-2515-4A43-97F8-9D2E5CA491D1}" type="slidenum">
              <a:rPr lang="en-US" smtClean="0"/>
              <a:t>4</a:t>
            </a:fld>
            <a:endParaRPr lang="en-US"/>
          </a:p>
        </p:txBody>
      </p:sp>
    </p:spTree>
    <p:extLst>
      <p:ext uri="{BB962C8B-B14F-4D97-AF65-F5344CB8AC3E}">
        <p14:creationId xmlns:p14="http://schemas.microsoft.com/office/powerpoint/2010/main" val="3519475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E80E2-54C3-61FD-633B-07CAE549DA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AA4C7F-33EE-3D82-E8B7-366190DC4B34}"/>
              </a:ext>
            </a:extLst>
          </p:cNvPr>
          <p:cNvSpPr>
            <a:spLocks noGrp="1" noRot="1" noChangeAspect="1"/>
          </p:cNvSpPr>
          <p:nvPr>
            <p:ph type="sldImg"/>
          </p:nvPr>
        </p:nvSpPr>
        <p:spPr>
          <a:xfrm>
            <a:off x="363538" y="676275"/>
            <a:ext cx="6005512" cy="3379788"/>
          </a:xfrm>
        </p:spPr>
      </p:sp>
      <p:sp>
        <p:nvSpPr>
          <p:cNvPr id="3" name="Notes Placeholder 2">
            <a:extLst>
              <a:ext uri="{FF2B5EF4-FFF2-40B4-BE49-F238E27FC236}">
                <a16:creationId xmlns:a16="http://schemas.microsoft.com/office/drawing/2014/main" id="{383BDF74-8E62-E80C-9E94-CDA6D7C9FCC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DFA3B3-C7F4-C1E5-2DB8-2C3C8E30F866}"/>
              </a:ext>
            </a:extLst>
          </p:cNvPr>
          <p:cNvSpPr>
            <a:spLocks noGrp="1"/>
          </p:cNvSpPr>
          <p:nvPr>
            <p:ph type="sldNum" sz="quarter" idx="10"/>
          </p:nvPr>
        </p:nvSpPr>
        <p:spPr/>
        <p:txBody>
          <a:bodyPr/>
          <a:lstStyle/>
          <a:p>
            <a:fld id="{6FF487B4-2515-4A43-97F8-9D2E5CA491D1}" type="slidenum">
              <a:rPr lang="en-US" smtClean="0"/>
              <a:t>5</a:t>
            </a:fld>
            <a:endParaRPr lang="en-US"/>
          </a:p>
        </p:txBody>
      </p:sp>
    </p:spTree>
    <p:extLst>
      <p:ext uri="{BB962C8B-B14F-4D97-AF65-F5344CB8AC3E}">
        <p14:creationId xmlns:p14="http://schemas.microsoft.com/office/powerpoint/2010/main" val="2254466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97B2D-5B2F-1129-D447-B380083D08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30E9D-7303-4E4B-BA01-9E6224703B69}"/>
              </a:ext>
            </a:extLst>
          </p:cNvPr>
          <p:cNvSpPr>
            <a:spLocks noGrp="1" noRot="1" noChangeAspect="1"/>
          </p:cNvSpPr>
          <p:nvPr>
            <p:ph type="sldImg"/>
          </p:nvPr>
        </p:nvSpPr>
        <p:spPr>
          <a:xfrm>
            <a:off x="409575" y="698500"/>
            <a:ext cx="6205538" cy="3490913"/>
          </a:xfrm>
        </p:spPr>
      </p:sp>
      <p:sp>
        <p:nvSpPr>
          <p:cNvPr id="3" name="Notes Placeholder 2">
            <a:extLst>
              <a:ext uri="{FF2B5EF4-FFF2-40B4-BE49-F238E27FC236}">
                <a16:creationId xmlns:a16="http://schemas.microsoft.com/office/drawing/2014/main" id="{B0751606-811E-83A1-54D7-17EA925607D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6A30A72-0402-4DC0-ADF9-0AA96B417AB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F487B4-2515-4A43-97F8-9D2E5CA491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9992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58C39-3189-0CF6-0365-B2A0817781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8D25CD-E937-D797-8DCE-97760408E53C}"/>
              </a:ext>
            </a:extLst>
          </p:cNvPr>
          <p:cNvSpPr>
            <a:spLocks noGrp="1" noRot="1" noChangeAspect="1"/>
          </p:cNvSpPr>
          <p:nvPr>
            <p:ph type="sldImg"/>
          </p:nvPr>
        </p:nvSpPr>
        <p:spPr>
          <a:xfrm>
            <a:off x="409575" y="698500"/>
            <a:ext cx="6205538" cy="3490913"/>
          </a:xfrm>
        </p:spPr>
      </p:sp>
      <p:sp>
        <p:nvSpPr>
          <p:cNvPr id="3" name="Notes Placeholder 2">
            <a:extLst>
              <a:ext uri="{FF2B5EF4-FFF2-40B4-BE49-F238E27FC236}">
                <a16:creationId xmlns:a16="http://schemas.microsoft.com/office/drawing/2014/main" id="{55D2AE8E-EDEF-6960-EC28-E70FF331A0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6E986C-45B1-C033-2D0E-45FF213AA99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F487B4-2515-4A43-97F8-9D2E5CA491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66445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4AF1F-981B-6DFA-B87D-7D596297C8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5645C7-7B70-F8A2-BBC1-B8AFC7565F4E}"/>
              </a:ext>
            </a:extLst>
          </p:cNvPr>
          <p:cNvSpPr>
            <a:spLocks noGrp="1" noRot="1" noChangeAspect="1"/>
          </p:cNvSpPr>
          <p:nvPr>
            <p:ph type="sldImg"/>
          </p:nvPr>
        </p:nvSpPr>
        <p:spPr>
          <a:xfrm>
            <a:off x="363538" y="676275"/>
            <a:ext cx="6005512" cy="3379788"/>
          </a:xfrm>
        </p:spPr>
      </p:sp>
      <p:sp>
        <p:nvSpPr>
          <p:cNvPr id="3" name="Notes Placeholder 2">
            <a:extLst>
              <a:ext uri="{FF2B5EF4-FFF2-40B4-BE49-F238E27FC236}">
                <a16:creationId xmlns:a16="http://schemas.microsoft.com/office/drawing/2014/main" id="{66775C69-CB2A-CE79-C169-0E0437FF48C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5123ADA-CDAA-F941-8146-7F2336F7BC37}"/>
              </a:ext>
            </a:extLst>
          </p:cNvPr>
          <p:cNvSpPr>
            <a:spLocks noGrp="1"/>
          </p:cNvSpPr>
          <p:nvPr>
            <p:ph type="sldNum" sz="quarter" idx="10"/>
          </p:nvPr>
        </p:nvSpPr>
        <p:spPr/>
        <p:txBody>
          <a:bodyPr/>
          <a:lstStyle/>
          <a:p>
            <a:fld id="{6FF487B4-2515-4A43-97F8-9D2E5CA491D1}" type="slidenum">
              <a:rPr lang="en-US" smtClean="0"/>
              <a:t>13</a:t>
            </a:fld>
            <a:endParaRPr lang="en-US"/>
          </a:p>
        </p:txBody>
      </p:sp>
    </p:spTree>
    <p:extLst>
      <p:ext uri="{BB962C8B-B14F-4D97-AF65-F5344CB8AC3E}">
        <p14:creationId xmlns:p14="http://schemas.microsoft.com/office/powerpoint/2010/main" val="2527991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C0014-0E6F-5553-01FE-BEB8F03AA2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9102E9-59E0-03F1-B2D2-3A8B4D23A043}"/>
              </a:ext>
            </a:extLst>
          </p:cNvPr>
          <p:cNvSpPr>
            <a:spLocks noGrp="1" noRot="1" noChangeAspect="1"/>
          </p:cNvSpPr>
          <p:nvPr>
            <p:ph type="sldImg"/>
          </p:nvPr>
        </p:nvSpPr>
        <p:spPr>
          <a:xfrm>
            <a:off x="409575" y="698500"/>
            <a:ext cx="6205538" cy="3490913"/>
          </a:xfrm>
        </p:spPr>
      </p:sp>
      <p:sp>
        <p:nvSpPr>
          <p:cNvPr id="3" name="Notes Placeholder 2">
            <a:extLst>
              <a:ext uri="{FF2B5EF4-FFF2-40B4-BE49-F238E27FC236}">
                <a16:creationId xmlns:a16="http://schemas.microsoft.com/office/drawing/2014/main" id="{48AD85DA-8E83-063C-6948-68C6B5BBEE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9580F9C-5D28-6573-8313-0F02E4E9DE8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F487B4-2515-4A43-97F8-9D2E5CA491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2798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F66E6-1CF6-5D09-6D6B-E963EB690C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7CC930-70FA-B5C0-1390-184869C390EF}"/>
              </a:ext>
            </a:extLst>
          </p:cNvPr>
          <p:cNvSpPr>
            <a:spLocks noGrp="1" noRot="1" noChangeAspect="1"/>
          </p:cNvSpPr>
          <p:nvPr>
            <p:ph type="sldImg"/>
          </p:nvPr>
        </p:nvSpPr>
        <p:spPr>
          <a:xfrm>
            <a:off x="409575" y="698500"/>
            <a:ext cx="6205538" cy="3490913"/>
          </a:xfrm>
        </p:spPr>
      </p:sp>
      <p:sp>
        <p:nvSpPr>
          <p:cNvPr id="3" name="Notes Placeholder 2">
            <a:extLst>
              <a:ext uri="{FF2B5EF4-FFF2-40B4-BE49-F238E27FC236}">
                <a16:creationId xmlns:a16="http://schemas.microsoft.com/office/drawing/2014/main" id="{2123C8B2-6B3A-8A65-CD32-5EA076B0C56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74B7C15-A6D5-C79C-64EB-F6E558ABF0F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F487B4-2515-4A43-97F8-9D2E5CA491D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04826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2BA15-8F9D-5B0B-E014-38732689AE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8FFD5E-40C8-5A82-C68B-BB33740BFDC6}"/>
              </a:ext>
            </a:extLst>
          </p:cNvPr>
          <p:cNvSpPr>
            <a:spLocks noGrp="1" noRot="1" noChangeAspect="1"/>
          </p:cNvSpPr>
          <p:nvPr>
            <p:ph type="sldImg"/>
          </p:nvPr>
        </p:nvSpPr>
        <p:spPr>
          <a:xfrm>
            <a:off x="363538" y="676275"/>
            <a:ext cx="6005512" cy="3379788"/>
          </a:xfrm>
        </p:spPr>
      </p:sp>
      <p:sp>
        <p:nvSpPr>
          <p:cNvPr id="3" name="Notes Placeholder 2">
            <a:extLst>
              <a:ext uri="{FF2B5EF4-FFF2-40B4-BE49-F238E27FC236}">
                <a16:creationId xmlns:a16="http://schemas.microsoft.com/office/drawing/2014/main" id="{4C24D9F6-A091-4CB4-8E21-91BA273A925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DF9A212-6052-4E17-AA5E-9C45439BD429}"/>
              </a:ext>
            </a:extLst>
          </p:cNvPr>
          <p:cNvSpPr>
            <a:spLocks noGrp="1"/>
          </p:cNvSpPr>
          <p:nvPr>
            <p:ph type="sldNum" sz="quarter" idx="10"/>
          </p:nvPr>
        </p:nvSpPr>
        <p:spPr/>
        <p:txBody>
          <a:bodyPr/>
          <a:lstStyle/>
          <a:p>
            <a:fld id="{6FF487B4-2515-4A43-97F8-9D2E5CA491D1}" type="slidenum">
              <a:rPr lang="en-US" smtClean="0"/>
              <a:t>20</a:t>
            </a:fld>
            <a:endParaRPr lang="en-US"/>
          </a:p>
        </p:txBody>
      </p:sp>
    </p:spTree>
    <p:extLst>
      <p:ext uri="{BB962C8B-B14F-4D97-AF65-F5344CB8AC3E}">
        <p14:creationId xmlns:p14="http://schemas.microsoft.com/office/powerpoint/2010/main" val="2672199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latin typeface="+mj-lt"/>
              </a:defRPr>
            </a:lvl1p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79EFDB8-E528-4EAB-96BE-74A85F01B199}"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174E6-8B67-4959-B5B7-141A120E31BE}" type="slidenum">
              <a:rPr lang="en-US" smtClean="0"/>
              <a:t>‹#›</a:t>
            </a:fld>
            <a:endParaRPr lang="en-US"/>
          </a:p>
        </p:txBody>
      </p:sp>
    </p:spTree>
    <p:extLst>
      <p:ext uri="{BB962C8B-B14F-4D97-AF65-F5344CB8AC3E}">
        <p14:creationId xmlns:p14="http://schemas.microsoft.com/office/powerpoint/2010/main" val="4044593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9EFDB8-E528-4EAB-96BE-74A85F01B199}"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174E6-8B67-4959-B5B7-141A120E31BE}" type="slidenum">
              <a:rPr lang="en-US" smtClean="0"/>
              <a:t>‹#›</a:t>
            </a:fld>
            <a:endParaRPr lang="en-US"/>
          </a:p>
        </p:txBody>
      </p:sp>
      <p:sp>
        <p:nvSpPr>
          <p:cNvPr id="7" name="Rectangle 9">
            <a:extLst>
              <a:ext uri="{FF2B5EF4-FFF2-40B4-BE49-F238E27FC236}">
                <a16:creationId xmlns:a16="http://schemas.microsoft.com/office/drawing/2014/main" id="{D7BF826C-A92C-4228-BC91-9E3D6EF90B82}"/>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896879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9EFDB8-E528-4EAB-96BE-74A85F01B199}"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174E6-8B67-4959-B5B7-141A120E31BE}" type="slidenum">
              <a:rPr lang="en-US" smtClean="0"/>
              <a:t>‹#›</a:t>
            </a:fld>
            <a:endParaRPr lang="en-US"/>
          </a:p>
        </p:txBody>
      </p:sp>
    </p:spTree>
    <p:extLst>
      <p:ext uri="{BB962C8B-B14F-4D97-AF65-F5344CB8AC3E}">
        <p14:creationId xmlns:p14="http://schemas.microsoft.com/office/powerpoint/2010/main" val="915468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174E6-8B67-4959-B5B7-141A120E31BE}" type="slidenum">
              <a:rPr lang="en-US" smtClean="0"/>
              <a:t>‹#›</a:t>
            </a:fld>
            <a:endParaRPr lang="en-US"/>
          </a:p>
        </p:txBody>
      </p:sp>
      <p:sp>
        <p:nvSpPr>
          <p:cNvPr id="12" name="Rectangle 9"/>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dirty="0">
                <a:solidFill>
                  <a:schemeClr val="bg1"/>
                </a:solidFill>
                <a:latin typeface="+mn-lt"/>
              </a:rPr>
              <a:t>February 23-26, 2026/ N = 600 “likely” voters / ±4.1% M.O.E.</a:t>
            </a:r>
          </a:p>
        </p:txBody>
      </p:sp>
    </p:spTree>
    <p:extLst>
      <p:ext uri="{BB962C8B-B14F-4D97-AF65-F5344CB8AC3E}">
        <p14:creationId xmlns:p14="http://schemas.microsoft.com/office/powerpoint/2010/main" val="3147121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EFDB8-E528-4EAB-96BE-74A85F01B199}"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4174E6-8B67-4959-B5B7-141A120E31BE}" type="slidenum">
              <a:rPr lang="en-US" smtClean="0"/>
              <a:t>‹#›</a:t>
            </a:fld>
            <a:endParaRPr lang="en-US"/>
          </a:p>
        </p:txBody>
      </p:sp>
    </p:spTree>
    <p:extLst>
      <p:ext uri="{BB962C8B-B14F-4D97-AF65-F5344CB8AC3E}">
        <p14:creationId xmlns:p14="http://schemas.microsoft.com/office/powerpoint/2010/main" val="3433022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a</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174E6-8B67-4959-B5B7-141A120E31BE}" type="slidenum">
              <a:rPr lang="en-US" smtClean="0"/>
              <a:t>‹#›</a:t>
            </a:fld>
            <a:endParaRPr lang="en-US"/>
          </a:p>
        </p:txBody>
      </p:sp>
      <p:sp>
        <p:nvSpPr>
          <p:cNvPr id="8" name="Rectangle 9">
            <a:extLst>
              <a:ext uri="{FF2B5EF4-FFF2-40B4-BE49-F238E27FC236}">
                <a16:creationId xmlns:a16="http://schemas.microsoft.com/office/drawing/2014/main" id="{A910852F-E946-4364-8528-19C8D7C0F363}"/>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75940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9EFDB8-E528-4EAB-96BE-74A85F01B199}"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4174E6-8B67-4959-B5B7-141A120E31BE}" type="slidenum">
              <a:rPr lang="en-US" smtClean="0"/>
              <a:t>‹#›</a:t>
            </a:fld>
            <a:endParaRPr lang="en-US"/>
          </a:p>
        </p:txBody>
      </p:sp>
      <p:sp>
        <p:nvSpPr>
          <p:cNvPr id="12" name="Rectangle 9">
            <a:extLst>
              <a:ext uri="{FF2B5EF4-FFF2-40B4-BE49-F238E27FC236}">
                <a16:creationId xmlns:a16="http://schemas.microsoft.com/office/drawing/2014/main" id="{D2AB597E-A6DE-4F7F-A289-2FC6E76A6146}"/>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146897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p>
        </p:txBody>
      </p:sp>
      <p:sp>
        <p:nvSpPr>
          <p:cNvPr id="3" name="Date Placeholder 2"/>
          <p:cNvSpPr>
            <a:spLocks noGrp="1"/>
          </p:cNvSpPr>
          <p:nvPr>
            <p:ph type="dt" sz="half" idx="10"/>
          </p:nvPr>
        </p:nvSpPr>
        <p:spPr/>
        <p:txBody>
          <a:bodyPr/>
          <a:lstStyle/>
          <a:p>
            <a:fld id="{179EFDB8-E528-4EAB-96BE-74A85F01B199}"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4174E6-8B67-4959-B5B7-141A120E31BE}" type="slidenum">
              <a:rPr lang="en-US" smtClean="0"/>
              <a:t>‹#›</a:t>
            </a:fld>
            <a:endParaRPr lang="en-US"/>
          </a:p>
        </p:txBody>
      </p:sp>
      <p:sp>
        <p:nvSpPr>
          <p:cNvPr id="6" name="Rectangle 9">
            <a:extLst>
              <a:ext uri="{FF2B5EF4-FFF2-40B4-BE49-F238E27FC236}">
                <a16:creationId xmlns:a16="http://schemas.microsoft.com/office/drawing/2014/main" id="{DC9F88C4-ED16-4791-8067-5661826E6539}"/>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4061645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9EFDB8-E528-4EAB-96BE-74A85F01B199}"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4174E6-8B67-4959-B5B7-141A120E31BE}" type="slidenum">
              <a:rPr lang="en-US" smtClean="0"/>
              <a:t>‹#›</a:t>
            </a:fld>
            <a:endParaRPr lang="en-US"/>
          </a:p>
        </p:txBody>
      </p:sp>
      <p:sp>
        <p:nvSpPr>
          <p:cNvPr id="5" name="Rectangle 9">
            <a:extLst>
              <a:ext uri="{FF2B5EF4-FFF2-40B4-BE49-F238E27FC236}">
                <a16:creationId xmlns:a16="http://schemas.microsoft.com/office/drawing/2014/main" id="{DD2D0AF3-68D4-49B9-ADDC-45ACF3161099}"/>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7553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9EFDB8-E528-4EAB-96BE-74A85F01B199}"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174E6-8B67-4959-B5B7-141A120E31BE}" type="slidenum">
              <a:rPr lang="en-US" smtClean="0"/>
              <a:t>‹#›</a:t>
            </a:fld>
            <a:endParaRPr lang="en-US"/>
          </a:p>
        </p:txBody>
      </p:sp>
      <p:sp>
        <p:nvSpPr>
          <p:cNvPr id="8" name="Rectangle 9">
            <a:extLst>
              <a:ext uri="{FF2B5EF4-FFF2-40B4-BE49-F238E27FC236}">
                <a16:creationId xmlns:a16="http://schemas.microsoft.com/office/drawing/2014/main" id="{CA2F6306-2C4C-4F12-973E-10507EEE27B8}"/>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1819999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9EFDB8-E528-4EAB-96BE-74A85F01B199}"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4174E6-8B67-4959-B5B7-141A120E31BE}" type="slidenum">
              <a:rPr lang="en-US" smtClean="0"/>
              <a:t>‹#›</a:t>
            </a:fld>
            <a:endParaRPr lang="en-US"/>
          </a:p>
        </p:txBody>
      </p:sp>
      <p:sp>
        <p:nvSpPr>
          <p:cNvPr id="8" name="Rectangle 9">
            <a:extLst>
              <a:ext uri="{FF2B5EF4-FFF2-40B4-BE49-F238E27FC236}">
                <a16:creationId xmlns:a16="http://schemas.microsoft.com/office/drawing/2014/main" id="{084320DA-27FA-40E8-9075-BE09927C6513}"/>
              </a:ext>
            </a:extLst>
          </p:cNvPr>
          <p:cNvSpPr>
            <a:spLocks noChangeArrowheads="1"/>
          </p:cNvSpPr>
          <p:nvPr userDrawn="1"/>
        </p:nvSpPr>
        <p:spPr bwMode="auto">
          <a:xfrm>
            <a:off x="191938" y="6424613"/>
            <a:ext cx="5263342"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6650" tIns="48325" rIns="96650" bIns="48325"/>
          <a:lstStyle/>
          <a:p>
            <a:pPr defTabSz="966788" eaLnBrk="0" hangingPunct="0"/>
            <a:r>
              <a:rPr lang="en-US" sz="900">
                <a:solidFill>
                  <a:schemeClr val="bg1"/>
                </a:solidFill>
                <a:latin typeface="+mn-lt"/>
              </a:rPr>
              <a:t>April 18-21, 2022/ N = 1200 Registered “likely” voters/ ±2.8% M.O.E.</a:t>
            </a:r>
          </a:p>
        </p:txBody>
      </p:sp>
    </p:spTree>
    <p:extLst>
      <p:ext uri="{BB962C8B-B14F-4D97-AF65-F5344CB8AC3E}">
        <p14:creationId xmlns:p14="http://schemas.microsoft.com/office/powerpoint/2010/main" val="1502687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73A0C9AE-7A03-B44A-84EF-0B4799D32CF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524" y="0"/>
            <a:ext cx="12188952" cy="6858000"/>
          </a:xfrm>
          <a:prstGeom prst="rect">
            <a:avLst/>
          </a:prstGeom>
        </p:spPr>
      </p:pic>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9EFDB8-E528-4EAB-96BE-74A85F01B199}" type="datetimeFigureOut">
              <a:rPr lang="en-US" smtClean="0"/>
              <a:t>2/27/2026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4174E6-8B67-4959-B5B7-141A120E31BE}" type="slidenum">
              <a:rPr lang="en-US" smtClean="0"/>
              <a:t>‹#›</a:t>
            </a:fld>
            <a:endParaRPr lang="en-US"/>
          </a:p>
        </p:txBody>
      </p:sp>
    </p:spTree>
    <p:extLst>
      <p:ext uri="{BB962C8B-B14F-4D97-AF65-F5344CB8AC3E}">
        <p14:creationId xmlns:p14="http://schemas.microsoft.com/office/powerpoint/2010/main" val="455827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838168"/>
            <a:ext cx="10668000" cy="1971996"/>
          </a:xfrm>
        </p:spPr>
        <p:txBody>
          <a:bodyPr anchor="ctr" anchorCtr="0">
            <a:noAutofit/>
          </a:bodyPr>
          <a:lstStyle/>
          <a:p>
            <a:r>
              <a:rPr lang="en-US" sz="4800" b="1" spc="-100" dirty="0">
                <a:solidFill>
                  <a:schemeClr val="tx2"/>
                </a:solidFill>
                <a:latin typeface="Segoe UI" panose="020B0502040204020203" pitchFamily="34" charset="0"/>
                <a:ea typeface="Batang" panose="02030600000101010101" pitchFamily="18" charset="-127"/>
                <a:cs typeface="Segoe UI" panose="020B0502040204020203" pitchFamily="34" charset="0"/>
              </a:rPr>
              <a:t>A Survey of </a:t>
            </a:r>
            <a:r>
              <a:rPr lang="en-US" sz="4800" spc="-100" dirty="0">
                <a:solidFill>
                  <a:schemeClr val="tx2"/>
                </a:solidFill>
                <a:latin typeface="Segoe UI" panose="020B0502040204020203" pitchFamily="34" charset="0"/>
                <a:ea typeface="Batang" panose="02030600000101010101" pitchFamily="18" charset="-127"/>
                <a:cs typeface="Segoe UI" panose="020B0502040204020203" pitchFamily="34" charset="0"/>
              </a:rPr>
              <a:t>Voters in</a:t>
            </a:r>
            <a:br>
              <a:rPr lang="en-US" sz="4800" spc="-100" dirty="0">
                <a:solidFill>
                  <a:schemeClr val="tx2"/>
                </a:solidFill>
                <a:latin typeface="Segoe UI" panose="020B0502040204020203" pitchFamily="34" charset="0"/>
                <a:ea typeface="Batang" panose="02030600000101010101" pitchFamily="18" charset="-127"/>
                <a:cs typeface="Segoe UI" panose="020B0502040204020203" pitchFamily="34" charset="0"/>
              </a:rPr>
            </a:br>
            <a:r>
              <a:rPr lang="en-US" sz="4800" spc="-100" dirty="0">
                <a:solidFill>
                  <a:schemeClr val="tx2"/>
                </a:solidFill>
                <a:latin typeface="Segoe UI" panose="020B0502040204020203" pitchFamily="34" charset="0"/>
                <a:ea typeface="Batang" panose="02030600000101010101" pitchFamily="18" charset="-127"/>
                <a:cs typeface="Segoe UI" panose="020B0502040204020203" pitchFamily="34" charset="0"/>
              </a:rPr>
              <a:t> Nevada</a:t>
            </a:r>
            <a:endParaRPr lang="en-US" sz="4800" b="1" spc="-100" dirty="0">
              <a:solidFill>
                <a:schemeClr val="tx2"/>
              </a:solidFill>
              <a:latin typeface="Segoe UI" panose="020B0502040204020203" pitchFamily="34" charset="0"/>
              <a:ea typeface="Batang" panose="02030600000101010101" pitchFamily="18" charset="-127"/>
              <a:cs typeface="Segoe UI" panose="020B0502040204020203" pitchFamily="34" charset="0"/>
            </a:endParaRPr>
          </a:p>
        </p:txBody>
      </p:sp>
      <p:sp>
        <p:nvSpPr>
          <p:cNvPr id="5" name="Subtitle 2"/>
          <p:cNvSpPr>
            <a:spLocks noGrp="1"/>
          </p:cNvSpPr>
          <p:nvPr>
            <p:ph type="subTitle" idx="1"/>
          </p:nvPr>
        </p:nvSpPr>
        <p:spPr>
          <a:xfrm>
            <a:off x="2895600" y="3238500"/>
            <a:ext cx="6400800" cy="381000"/>
          </a:xfrm>
        </p:spPr>
        <p:txBody>
          <a:bodyPr anchor="ctr" anchorCtr="1">
            <a:noAutofit/>
          </a:bodyPr>
          <a:lstStyle/>
          <a:p>
            <a:pPr lvl="0" fontAlgn="base">
              <a:spcBef>
                <a:spcPct val="50000"/>
              </a:spcBef>
              <a:spcAft>
                <a:spcPct val="0"/>
              </a:spcAft>
            </a:pPr>
            <a:r>
              <a:rPr lang="en-US" sz="2800" dirty="0">
                <a:solidFill>
                  <a:schemeClr val="accent1"/>
                </a:solidFill>
                <a:latin typeface="Segoe UI" panose="020B0502040204020203" pitchFamily="34" charset="0"/>
                <a:cs typeface="Segoe UI" panose="020B0502040204020203" pitchFamily="34" charset="0"/>
              </a:rPr>
              <a:t>Field Dates:  February 23-26, 2026</a:t>
            </a:r>
          </a:p>
        </p:txBody>
      </p:sp>
      <p:sp>
        <p:nvSpPr>
          <p:cNvPr id="7" name="Text Box 3"/>
          <p:cNvSpPr txBox="1">
            <a:spLocks noChangeArrowheads="1"/>
          </p:cNvSpPr>
          <p:nvPr/>
        </p:nvSpPr>
        <p:spPr bwMode="auto">
          <a:xfrm>
            <a:off x="234359" y="6428601"/>
            <a:ext cx="10668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Tahoma"/>
                <a:ea typeface="+mn-ea"/>
                <a:cs typeface="+mn-cs"/>
              </a:rPr>
              <a:t>#</a:t>
            </a:r>
            <a:r>
              <a:rPr kumimoji="0" lang="en-US" sz="12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18120</a:t>
            </a:r>
          </a:p>
        </p:txBody>
      </p:sp>
    </p:spTree>
    <p:extLst>
      <p:ext uri="{BB962C8B-B14F-4D97-AF65-F5344CB8AC3E}">
        <p14:creationId xmlns:p14="http://schemas.microsoft.com/office/powerpoint/2010/main" val="2228767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661A2-6AFF-8459-0A55-ECD9F8CB95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A24C11-7617-6435-26DD-B90DE1DEF90A}"/>
              </a:ext>
            </a:extLst>
          </p:cNvPr>
          <p:cNvSpPr>
            <a:spLocks noGrp="1"/>
          </p:cNvSpPr>
          <p:nvPr>
            <p:ph type="title"/>
          </p:nvPr>
        </p:nvSpPr>
        <p:spPr>
          <a:xfrm>
            <a:off x="140043" y="229385"/>
            <a:ext cx="11920151" cy="1143000"/>
          </a:xfrm>
        </p:spPr>
        <p:txBody>
          <a:bodyPr>
            <a:noAutofit/>
          </a:bodyPr>
          <a:lstStyle/>
          <a:p>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Which of the following options most closely describes your feelings about </a:t>
            </a:r>
            <a:b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b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2024’s Nevada election process?</a:t>
            </a:r>
          </a:p>
        </p:txBody>
      </p:sp>
      <p:graphicFrame>
        <p:nvGraphicFramePr>
          <p:cNvPr id="8" name="Content Placeholder 3">
            <a:extLst>
              <a:ext uri="{FF2B5EF4-FFF2-40B4-BE49-F238E27FC236}">
                <a16:creationId xmlns:a16="http://schemas.microsoft.com/office/drawing/2014/main" id="{CFEA353E-B05D-7884-0C83-90B80791F7E4}"/>
              </a:ext>
            </a:extLst>
          </p:cNvPr>
          <p:cNvGraphicFramePr>
            <a:graphicFrameLocks noGrp="1"/>
          </p:cNvGraphicFramePr>
          <p:nvPr>
            <p:ph idx="1"/>
            <p:extLst>
              <p:ext uri="{D42A27DB-BD31-4B8C-83A1-F6EECF244321}">
                <p14:modId xmlns:p14="http://schemas.microsoft.com/office/powerpoint/2010/main" val="167683452"/>
              </p:ext>
            </p:extLst>
          </p:nvPr>
        </p:nvGraphicFramePr>
        <p:xfrm>
          <a:off x="1046375" y="1392363"/>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6F6EA019-89BB-E69C-D200-6A3D09461E6D}"/>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8</a:t>
            </a:r>
          </a:p>
        </p:txBody>
      </p:sp>
    </p:spTree>
    <p:extLst>
      <p:ext uri="{BB962C8B-B14F-4D97-AF65-F5344CB8AC3E}">
        <p14:creationId xmlns:p14="http://schemas.microsoft.com/office/powerpoint/2010/main" val="2809399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16D62-F941-959A-D88B-7052679415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0F19D-396C-5E3D-2D35-F627EAA90C7F}"/>
              </a:ext>
            </a:extLst>
          </p:cNvPr>
          <p:cNvSpPr>
            <a:spLocks noGrp="1"/>
          </p:cNvSpPr>
          <p:nvPr>
            <p:ph type="title"/>
          </p:nvPr>
        </p:nvSpPr>
        <p:spPr>
          <a:xfrm>
            <a:off x="140043" y="229385"/>
            <a:ext cx="11920151" cy="1143000"/>
          </a:xfrm>
        </p:spPr>
        <p:txBody>
          <a:bodyPr>
            <a:noAutofit/>
          </a:bodyPr>
          <a:lstStyle/>
          <a:p>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Which of the following options do you think will be the case with the upcoming </a:t>
            </a:r>
            <a:b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b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2026 Nevada election process?</a:t>
            </a:r>
          </a:p>
        </p:txBody>
      </p:sp>
      <p:graphicFrame>
        <p:nvGraphicFramePr>
          <p:cNvPr id="8" name="Content Placeholder 3">
            <a:extLst>
              <a:ext uri="{FF2B5EF4-FFF2-40B4-BE49-F238E27FC236}">
                <a16:creationId xmlns:a16="http://schemas.microsoft.com/office/drawing/2014/main" id="{3878846C-6B65-ED4A-A64A-8AF3F8CE5208}"/>
              </a:ext>
            </a:extLst>
          </p:cNvPr>
          <p:cNvGraphicFramePr>
            <a:graphicFrameLocks noGrp="1"/>
          </p:cNvGraphicFramePr>
          <p:nvPr>
            <p:ph idx="1"/>
            <p:extLst>
              <p:ext uri="{D42A27DB-BD31-4B8C-83A1-F6EECF244321}">
                <p14:modId xmlns:p14="http://schemas.microsoft.com/office/powerpoint/2010/main" val="3264824967"/>
              </p:ext>
            </p:extLst>
          </p:nvPr>
        </p:nvGraphicFramePr>
        <p:xfrm>
          <a:off x="1046375" y="1392363"/>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4DD3D804-77B9-5C7E-15E4-76D99351097E}"/>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9</a:t>
            </a:r>
          </a:p>
        </p:txBody>
      </p:sp>
    </p:spTree>
    <p:extLst>
      <p:ext uri="{BB962C8B-B14F-4D97-AF65-F5344CB8AC3E}">
        <p14:creationId xmlns:p14="http://schemas.microsoft.com/office/powerpoint/2010/main" val="1498468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99C93-6033-F02E-226A-550AAD63DD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193C6A-61A2-956D-564A-205DEA430F1A}"/>
              </a:ext>
            </a:extLst>
          </p:cNvPr>
          <p:cNvSpPr>
            <a:spLocks noGrp="1"/>
          </p:cNvSpPr>
          <p:nvPr>
            <p:ph type="title"/>
          </p:nvPr>
        </p:nvSpPr>
        <p:spPr>
          <a:xfrm>
            <a:off x="140043" y="229385"/>
            <a:ext cx="11920151" cy="1143000"/>
          </a:xfrm>
        </p:spPr>
        <p:txBody>
          <a:bodyPr>
            <a:noAutofit/>
          </a:bodyPr>
          <a:lstStyle/>
          <a:p>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VIEWS ON NEVADA ELECTION PROCESS</a:t>
            </a:r>
          </a:p>
        </p:txBody>
      </p:sp>
      <p:graphicFrame>
        <p:nvGraphicFramePr>
          <p:cNvPr id="8" name="Content Placeholder 3">
            <a:extLst>
              <a:ext uri="{FF2B5EF4-FFF2-40B4-BE49-F238E27FC236}">
                <a16:creationId xmlns:a16="http://schemas.microsoft.com/office/drawing/2014/main" id="{82EAE42B-7CA1-B398-040F-468939684849}"/>
              </a:ext>
            </a:extLst>
          </p:cNvPr>
          <p:cNvGraphicFramePr>
            <a:graphicFrameLocks noGrp="1"/>
          </p:cNvGraphicFramePr>
          <p:nvPr>
            <p:ph idx="1"/>
            <p:extLst>
              <p:ext uri="{D42A27DB-BD31-4B8C-83A1-F6EECF244321}">
                <p14:modId xmlns:p14="http://schemas.microsoft.com/office/powerpoint/2010/main" val="2530831755"/>
              </p:ext>
            </p:extLst>
          </p:nvPr>
        </p:nvGraphicFramePr>
        <p:xfrm>
          <a:off x="1046375" y="1392363"/>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6F45D61C-89D3-850C-15B5-37F879F4A682}"/>
              </a:ext>
            </a:extLst>
          </p:cNvPr>
          <p:cNvSpPr txBox="1">
            <a:spLocks noChangeArrowheads="1"/>
          </p:cNvSpPr>
          <p:nvPr/>
        </p:nvSpPr>
        <p:spPr bwMode="auto">
          <a:xfrm>
            <a:off x="11449165" y="6446898"/>
            <a:ext cx="545938"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7-9</a:t>
            </a:r>
          </a:p>
        </p:txBody>
      </p:sp>
    </p:spTree>
    <p:extLst>
      <p:ext uri="{BB962C8B-B14F-4D97-AF65-F5344CB8AC3E}">
        <p14:creationId xmlns:p14="http://schemas.microsoft.com/office/powerpoint/2010/main" val="1038682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CA5FA-831C-2CD1-ACBB-3AAE243700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97BB20-8187-3B59-CA6D-EAA586C25D4F}"/>
              </a:ext>
            </a:extLst>
          </p:cNvPr>
          <p:cNvSpPr>
            <a:spLocks noGrp="1"/>
          </p:cNvSpPr>
          <p:nvPr>
            <p:ph type="title"/>
          </p:nvPr>
        </p:nvSpPr>
        <p:spPr>
          <a:xfrm>
            <a:off x="457200" y="343927"/>
            <a:ext cx="11277600" cy="990600"/>
          </a:xfrm>
        </p:spPr>
        <p:txBody>
          <a:bodyPr>
            <a:noAutofit/>
          </a:bodyPr>
          <a:lstStyle/>
          <a:p>
            <a:pPr marL="457200" marR="0" indent="-457200">
              <a:spcBef>
                <a:spcPts val="0"/>
              </a:spcBef>
              <a:spcAft>
                <a:spcPts val="0"/>
              </a:spcAft>
              <a:tabLst>
                <a:tab pos="457200" algn="l"/>
                <a:tab pos="3200400" algn="l"/>
                <a:tab pos="5943600" algn="r"/>
              </a:tabLst>
            </a:pP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Do you think that Nevada does -- a better job, about the same job, or  a worse job – </a:t>
            </a:r>
            <a:br>
              <a:rPr lang="en-US" sz="1800" spc="-10" dirty="0">
                <a:effectLst/>
                <a:latin typeface="Segoe UI" panose="020B0502040204020203" pitchFamily="34" charset="0"/>
                <a:ea typeface="Times New Roman" panose="02020603050405020304" pitchFamily="18" charset="0"/>
                <a:cs typeface="Segoe UI" panose="020B0502040204020203" pitchFamily="34" charset="0"/>
              </a:rPr>
            </a:b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of ensuring that ballots are accurately cast and counted?</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4" name="Content Placeholder 3">
            <a:extLst>
              <a:ext uri="{FF2B5EF4-FFF2-40B4-BE49-F238E27FC236}">
                <a16:creationId xmlns:a16="http://schemas.microsoft.com/office/drawing/2014/main" id="{4B5F354F-A42E-D2EC-D4A1-E807900D8726}"/>
              </a:ext>
            </a:extLst>
          </p:cNvPr>
          <p:cNvGraphicFramePr>
            <a:graphicFrameLocks noGrp="1"/>
          </p:cNvGraphicFramePr>
          <p:nvPr>
            <p:ph idx="1"/>
            <p:extLst>
              <p:ext uri="{D42A27DB-BD31-4B8C-83A1-F6EECF244321}">
                <p14:modId xmlns:p14="http://schemas.microsoft.com/office/powerpoint/2010/main" val="1426886736"/>
              </p:ext>
            </p:extLst>
          </p:nvPr>
        </p:nvGraphicFramePr>
        <p:xfrm>
          <a:off x="1143000" y="1260909"/>
          <a:ext cx="9905999" cy="494937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B54DAF07-B966-AA07-8938-505FECD6EDE3}"/>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10</a:t>
            </a:r>
          </a:p>
        </p:txBody>
      </p:sp>
    </p:spTree>
    <p:extLst>
      <p:ext uri="{BB962C8B-B14F-4D97-AF65-F5344CB8AC3E}">
        <p14:creationId xmlns:p14="http://schemas.microsoft.com/office/powerpoint/2010/main" val="3162257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44B0F-D3C6-4AA2-1226-C36FF376A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2BD511-690A-76AF-E047-4FBDE7E03AA0}"/>
              </a:ext>
            </a:extLst>
          </p:cNvPr>
          <p:cNvSpPr>
            <a:spLocks noGrp="1"/>
          </p:cNvSpPr>
          <p:nvPr>
            <p:ph type="title"/>
          </p:nvPr>
        </p:nvSpPr>
        <p:spPr>
          <a:xfrm>
            <a:off x="140043" y="229385"/>
            <a:ext cx="11920151" cy="1143000"/>
          </a:xfrm>
        </p:spPr>
        <p:txBody>
          <a:bodyPr>
            <a:noAutofit/>
          </a:bodyPr>
          <a:lstStyle/>
          <a:p>
            <a:r>
              <a:rPr kumimoji="0" lang="en-US" sz="18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Thinking nationally about high-profile federal elections for the U.S. House and U.S. Senate coming up in 2026.  Regardless of which party wins  –</a:t>
            </a:r>
            <a:br>
              <a:rPr kumimoji="0" lang="en-US" sz="18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br>
            <a:r>
              <a:rPr kumimoji="0" lang="en-US" sz="18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How likely would you say you will be to accept the official results from the Nevada Secretary of State? </a:t>
            </a:r>
          </a:p>
        </p:txBody>
      </p:sp>
      <p:graphicFrame>
        <p:nvGraphicFramePr>
          <p:cNvPr id="8" name="Content Placeholder 3">
            <a:extLst>
              <a:ext uri="{FF2B5EF4-FFF2-40B4-BE49-F238E27FC236}">
                <a16:creationId xmlns:a16="http://schemas.microsoft.com/office/drawing/2014/main" id="{DF3B1DB7-62D3-9EC1-9B7D-107CF181785A}"/>
              </a:ext>
            </a:extLst>
          </p:cNvPr>
          <p:cNvGraphicFramePr>
            <a:graphicFrameLocks noGrp="1"/>
          </p:cNvGraphicFramePr>
          <p:nvPr>
            <p:ph idx="1"/>
            <p:extLst>
              <p:ext uri="{D42A27DB-BD31-4B8C-83A1-F6EECF244321}">
                <p14:modId xmlns:p14="http://schemas.microsoft.com/office/powerpoint/2010/main" val="267610164"/>
              </p:ext>
            </p:extLst>
          </p:nvPr>
        </p:nvGraphicFramePr>
        <p:xfrm>
          <a:off x="1046375" y="1392363"/>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0445D278-ECAE-E1AD-8925-348C81EE2239}"/>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12</a:t>
            </a:r>
          </a:p>
        </p:txBody>
      </p:sp>
    </p:spTree>
    <p:extLst>
      <p:ext uri="{BB962C8B-B14F-4D97-AF65-F5344CB8AC3E}">
        <p14:creationId xmlns:p14="http://schemas.microsoft.com/office/powerpoint/2010/main" val="2925415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50268-4BC8-C85F-529B-65223B191D26}"/>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89E80F0-47D1-E51B-C24D-14BEB0E9CA8A}"/>
              </a:ext>
            </a:extLst>
          </p:cNvPr>
          <p:cNvGraphicFramePr>
            <a:graphicFrameLocks noGrp="1"/>
          </p:cNvGraphicFramePr>
          <p:nvPr>
            <p:ph idx="1"/>
            <p:extLst>
              <p:ext uri="{D42A27DB-BD31-4B8C-83A1-F6EECF244321}">
                <p14:modId xmlns:p14="http://schemas.microsoft.com/office/powerpoint/2010/main" val="3376076325"/>
              </p:ext>
            </p:extLst>
          </p:nvPr>
        </p:nvGraphicFramePr>
        <p:xfrm>
          <a:off x="461818" y="1200727"/>
          <a:ext cx="11044382" cy="5242623"/>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a16="http://schemas.microsoft.com/office/drawing/2014/main" id="{DB6966BA-AD00-AF0E-6053-72F198A087AC}"/>
              </a:ext>
            </a:extLst>
          </p:cNvPr>
          <p:cNvSpPr>
            <a:spLocks noGrp="1"/>
          </p:cNvSpPr>
          <p:nvPr>
            <p:ph type="title"/>
          </p:nvPr>
        </p:nvSpPr>
        <p:spPr>
          <a:xfrm>
            <a:off x="685800" y="144349"/>
            <a:ext cx="10820399" cy="1209436"/>
          </a:xfrm>
        </p:spPr>
        <p:txBody>
          <a:bodyPr>
            <a:noAutofit/>
          </a:bodyPr>
          <a:lstStyle/>
          <a:p>
            <a:r>
              <a:rPr lang="en-US" sz="2000" cap="all" dirty="0">
                <a:latin typeface="Segoe UI" panose="020B0502040204020203" pitchFamily="34" charset="0"/>
                <a:cs typeface="Segoe UI" panose="020B0502040204020203" pitchFamily="34" charset="0"/>
              </a:rPr>
              <a:t>CONFIDENCE NEVADA ELECTION PROCESS KEEP ELECTIONS FAIR AND ACCURATE</a:t>
            </a:r>
            <a:endParaRPr lang="en-US" sz="2000" b="1" cap="all" dirty="0">
              <a:latin typeface="Segoe UI" panose="020B0502040204020203" pitchFamily="34" charset="0"/>
              <a:cs typeface="Segoe UI" panose="020B0502040204020203" pitchFamily="34" charset="0"/>
            </a:endParaRPr>
          </a:p>
        </p:txBody>
      </p:sp>
      <p:sp>
        <p:nvSpPr>
          <p:cNvPr id="5" name="Text Box 3">
            <a:extLst>
              <a:ext uri="{FF2B5EF4-FFF2-40B4-BE49-F238E27FC236}">
                <a16:creationId xmlns:a16="http://schemas.microsoft.com/office/drawing/2014/main" id="{16F4C4C9-082F-02C5-1C3F-266B62916A08}"/>
              </a:ext>
            </a:extLst>
          </p:cNvPr>
          <p:cNvSpPr txBox="1">
            <a:spLocks noChangeArrowheads="1"/>
          </p:cNvSpPr>
          <p:nvPr/>
        </p:nvSpPr>
        <p:spPr bwMode="auto">
          <a:xfrm>
            <a:off x="11285660" y="6446898"/>
            <a:ext cx="709443"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13-17</a:t>
            </a:r>
          </a:p>
        </p:txBody>
      </p:sp>
    </p:spTree>
    <p:extLst>
      <p:ext uri="{BB962C8B-B14F-4D97-AF65-F5344CB8AC3E}">
        <p14:creationId xmlns:p14="http://schemas.microsoft.com/office/powerpoint/2010/main" val="1069767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0FD13-5F71-04F3-AC0B-59321CD357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746577-CA90-D6AF-1C47-E861BA04F6CB}"/>
              </a:ext>
            </a:extLst>
          </p:cNvPr>
          <p:cNvSpPr>
            <a:spLocks noGrp="1"/>
          </p:cNvSpPr>
          <p:nvPr>
            <p:ph type="title"/>
          </p:nvPr>
        </p:nvSpPr>
        <p:spPr>
          <a:xfrm>
            <a:off x="457200" y="67869"/>
            <a:ext cx="11277600" cy="732235"/>
          </a:xfrm>
        </p:spPr>
        <p:txBody>
          <a:bodyPr>
            <a:noAutofit/>
          </a:bodyPr>
          <a:lstStyle/>
          <a:p>
            <a:pPr indent="-457200">
              <a:spcBef>
                <a:spcPts val="0"/>
              </a:spcBef>
              <a:tabLst>
                <a:tab pos="0" algn="l"/>
                <a:tab pos="457200" algn="l"/>
                <a:tab pos="3200400" algn="l"/>
                <a:tab pos="5943600" algn="r"/>
              </a:tabLst>
            </a:pPr>
            <a:r>
              <a:rPr lang="en-US" sz="1800" dirty="0">
                <a:effectLst/>
                <a:latin typeface="Segoe UI" panose="020B0502040204020203" pitchFamily="34" charset="0"/>
                <a:ea typeface="Times New Roman" panose="02020603050405020304" pitchFamily="18" charset="0"/>
                <a:cs typeface="Segoe UI" panose="020B0502040204020203" pitchFamily="34" charset="0"/>
              </a:rPr>
              <a:t>VIEW ON MAIL BALLOTS AND MAIL-IN VOTING</a:t>
            </a:r>
            <a:endParaRPr lang="en-US" sz="1800" i="1" dirty="0">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4" name="Content Placeholder 3">
            <a:extLst>
              <a:ext uri="{FF2B5EF4-FFF2-40B4-BE49-F238E27FC236}">
                <a16:creationId xmlns:a16="http://schemas.microsoft.com/office/drawing/2014/main" id="{36627A9D-1858-5A02-C7FE-1B1B9CFD9496}"/>
              </a:ext>
            </a:extLst>
          </p:cNvPr>
          <p:cNvGraphicFramePr>
            <a:graphicFrameLocks noGrp="1"/>
          </p:cNvGraphicFramePr>
          <p:nvPr>
            <p:ph idx="1"/>
            <p:extLst>
              <p:ext uri="{D42A27DB-BD31-4B8C-83A1-F6EECF244321}">
                <p14:modId xmlns:p14="http://schemas.microsoft.com/office/powerpoint/2010/main" val="2223367029"/>
              </p:ext>
            </p:extLst>
          </p:nvPr>
        </p:nvGraphicFramePr>
        <p:xfrm>
          <a:off x="1143000" y="1447800"/>
          <a:ext cx="9905999" cy="483868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27783C00-F444-E135-2422-BD9095D762E1}"/>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18</a:t>
            </a:r>
          </a:p>
        </p:txBody>
      </p:sp>
      <p:sp>
        <p:nvSpPr>
          <p:cNvPr id="3" name="TextBox 2">
            <a:extLst>
              <a:ext uri="{FF2B5EF4-FFF2-40B4-BE49-F238E27FC236}">
                <a16:creationId xmlns:a16="http://schemas.microsoft.com/office/drawing/2014/main" id="{3A1A4B38-4F6A-5C90-356C-F6648398C092}"/>
              </a:ext>
            </a:extLst>
          </p:cNvPr>
          <p:cNvSpPr txBox="1"/>
          <p:nvPr/>
        </p:nvSpPr>
        <p:spPr>
          <a:xfrm>
            <a:off x="1465064" y="800104"/>
            <a:ext cx="4398411"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Mail-in voting opens the door to fraud and abuse.  If elections are going to be secure, voting should only happen in person, not through the mail.</a:t>
            </a:r>
          </a:p>
        </p:txBody>
      </p:sp>
      <p:sp>
        <p:nvSpPr>
          <p:cNvPr id="5" name="TextBox 4">
            <a:extLst>
              <a:ext uri="{FF2B5EF4-FFF2-40B4-BE49-F238E27FC236}">
                <a16:creationId xmlns:a16="http://schemas.microsoft.com/office/drawing/2014/main" id="{62B4BD35-FB41-9624-9A86-B6B55BBD3DFB}"/>
              </a:ext>
            </a:extLst>
          </p:cNvPr>
          <p:cNvSpPr txBox="1"/>
          <p:nvPr/>
        </p:nvSpPr>
        <p:spPr>
          <a:xfrm>
            <a:off x="6374878" y="800104"/>
            <a:ext cx="4191000" cy="738664"/>
          </a:xfrm>
          <a:prstGeom prst="rect">
            <a:avLst/>
          </a:prstGeom>
          <a:noFill/>
        </p:spPr>
        <p:txBody>
          <a:bodyPr wrap="square" rtlCol="0">
            <a:spAutoFit/>
          </a:bodyPr>
          <a:lstStyle/>
          <a:p>
            <a:pPr lvl="0" algn="ctr">
              <a:defRPr/>
            </a:pPr>
            <a:r>
              <a:rPr kumimoji="0" lang="en-US" sz="1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Mail-in voting is a convenient and secure way to vote.  Safeguards like signature checks and audits make sure only legal votes are counted.</a:t>
            </a:r>
          </a:p>
        </p:txBody>
      </p:sp>
    </p:spTree>
    <p:extLst>
      <p:ext uri="{BB962C8B-B14F-4D97-AF65-F5344CB8AC3E}">
        <p14:creationId xmlns:p14="http://schemas.microsoft.com/office/powerpoint/2010/main" val="3881034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C40D0-2C58-78C4-ECB2-D02977BC9D4F}"/>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C24C71F-8679-37FF-C3F5-A81916EB4DE3}"/>
              </a:ext>
            </a:extLst>
          </p:cNvPr>
          <p:cNvGraphicFramePr>
            <a:graphicFrameLocks noGrp="1"/>
          </p:cNvGraphicFramePr>
          <p:nvPr>
            <p:ph idx="1"/>
            <p:extLst>
              <p:ext uri="{D42A27DB-BD31-4B8C-83A1-F6EECF244321}">
                <p14:modId xmlns:p14="http://schemas.microsoft.com/office/powerpoint/2010/main" val="1424616601"/>
              </p:ext>
            </p:extLst>
          </p:nvPr>
        </p:nvGraphicFramePr>
        <p:xfrm>
          <a:off x="461818" y="1200727"/>
          <a:ext cx="11044382" cy="5242623"/>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a16="http://schemas.microsoft.com/office/drawing/2014/main" id="{79EE87F9-1A9F-E35E-1E54-5A40AED20215}"/>
              </a:ext>
            </a:extLst>
          </p:cNvPr>
          <p:cNvSpPr>
            <a:spLocks noGrp="1"/>
          </p:cNvSpPr>
          <p:nvPr>
            <p:ph type="title"/>
          </p:nvPr>
        </p:nvSpPr>
        <p:spPr>
          <a:xfrm>
            <a:off x="685800" y="144349"/>
            <a:ext cx="10820399" cy="1209436"/>
          </a:xfrm>
        </p:spPr>
        <p:txBody>
          <a:bodyPr>
            <a:noAutofit/>
          </a:bodyPr>
          <a:lstStyle/>
          <a:p>
            <a:r>
              <a:rPr lang="en-US" sz="2000" cap="all" dirty="0">
                <a:latin typeface="Segoe UI" panose="020B0502040204020203" pitchFamily="34" charset="0"/>
                <a:cs typeface="Segoe UI" panose="020B0502040204020203" pitchFamily="34" charset="0"/>
              </a:rPr>
              <a:t>CONCERN ABOUT EVENTS OR ACTIONS AFFECTING 2026 ELECTIONS</a:t>
            </a:r>
            <a:endParaRPr lang="en-US" sz="2000" b="1" cap="all" dirty="0">
              <a:latin typeface="Segoe UI" panose="020B0502040204020203" pitchFamily="34" charset="0"/>
              <a:cs typeface="Segoe UI" panose="020B0502040204020203" pitchFamily="34" charset="0"/>
            </a:endParaRPr>
          </a:p>
        </p:txBody>
      </p:sp>
      <p:sp>
        <p:nvSpPr>
          <p:cNvPr id="5" name="Text Box 3">
            <a:extLst>
              <a:ext uri="{FF2B5EF4-FFF2-40B4-BE49-F238E27FC236}">
                <a16:creationId xmlns:a16="http://schemas.microsoft.com/office/drawing/2014/main" id="{2D4A6C32-F8D1-18AD-15CC-93B0897BB56F}"/>
              </a:ext>
            </a:extLst>
          </p:cNvPr>
          <p:cNvSpPr txBox="1">
            <a:spLocks noChangeArrowheads="1"/>
          </p:cNvSpPr>
          <p:nvPr/>
        </p:nvSpPr>
        <p:spPr bwMode="auto">
          <a:xfrm>
            <a:off x="11285660" y="6446898"/>
            <a:ext cx="709443"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19-26</a:t>
            </a:r>
          </a:p>
        </p:txBody>
      </p:sp>
    </p:spTree>
    <p:extLst>
      <p:ext uri="{BB962C8B-B14F-4D97-AF65-F5344CB8AC3E}">
        <p14:creationId xmlns:p14="http://schemas.microsoft.com/office/powerpoint/2010/main" val="411461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36613-919E-BEAF-E89C-E57A8EC532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324321-D6AD-DF27-4CBB-9B74F8EB3385}"/>
              </a:ext>
            </a:extLst>
          </p:cNvPr>
          <p:cNvSpPr>
            <a:spLocks noGrp="1"/>
          </p:cNvSpPr>
          <p:nvPr>
            <p:ph type="title"/>
          </p:nvPr>
        </p:nvSpPr>
        <p:spPr>
          <a:xfrm>
            <a:off x="65903" y="125691"/>
            <a:ext cx="11929200" cy="1143000"/>
          </a:xfrm>
        </p:spPr>
        <p:txBody>
          <a:bodyPr>
            <a:noAutofit/>
          </a:bodyPr>
          <a:lstStyle/>
          <a:p>
            <a:r>
              <a:rPr lang="en-US" sz="1800" b="1" dirty="0">
                <a:latin typeface="Segoe UI" panose="020B0502040204020203" pitchFamily="34" charset="0"/>
                <a:cs typeface="Segoe UI" panose="020B0502040204020203" pitchFamily="34" charset="0"/>
              </a:rPr>
              <a:t>Which of these events or actions would you say worries or concerns you the most? </a:t>
            </a:r>
            <a:endParaRPr lang="en-US" sz="1800" b="1" i="1" dirty="0">
              <a:latin typeface="Segoe UI" panose="020B0502040204020203" pitchFamily="34" charset="0"/>
              <a:cs typeface="Segoe UI" panose="020B0502040204020203" pitchFamily="34" charset="0"/>
            </a:endParaRPr>
          </a:p>
        </p:txBody>
      </p:sp>
      <p:graphicFrame>
        <p:nvGraphicFramePr>
          <p:cNvPr id="8" name="Content Placeholder 3">
            <a:extLst>
              <a:ext uri="{FF2B5EF4-FFF2-40B4-BE49-F238E27FC236}">
                <a16:creationId xmlns:a16="http://schemas.microsoft.com/office/drawing/2014/main" id="{ECE2F068-ADDE-A2D1-B2C6-E39C1C8F4C14}"/>
              </a:ext>
            </a:extLst>
          </p:cNvPr>
          <p:cNvGraphicFramePr>
            <a:graphicFrameLocks noGrp="1"/>
          </p:cNvGraphicFramePr>
          <p:nvPr>
            <p:ph idx="1"/>
            <p:extLst>
              <p:ext uri="{D42A27DB-BD31-4B8C-83A1-F6EECF244321}">
                <p14:modId xmlns:p14="http://schemas.microsoft.com/office/powerpoint/2010/main" val="363042162"/>
              </p:ext>
            </p:extLst>
          </p:nvPr>
        </p:nvGraphicFramePr>
        <p:xfrm>
          <a:off x="1046375" y="1272619"/>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0255256A-8269-80E6-F81D-7E29FE904183}"/>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27</a:t>
            </a:r>
          </a:p>
        </p:txBody>
      </p:sp>
    </p:spTree>
    <p:extLst>
      <p:ext uri="{BB962C8B-B14F-4D97-AF65-F5344CB8AC3E}">
        <p14:creationId xmlns:p14="http://schemas.microsoft.com/office/powerpoint/2010/main" val="1820690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91E05-D85D-8CA6-D27E-33CEC776A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9CD4ED-9ADA-AFF6-CFB3-6C0DCB7B71E6}"/>
              </a:ext>
            </a:extLst>
          </p:cNvPr>
          <p:cNvSpPr>
            <a:spLocks noGrp="1"/>
          </p:cNvSpPr>
          <p:nvPr>
            <p:ph type="title"/>
          </p:nvPr>
        </p:nvSpPr>
        <p:spPr>
          <a:xfrm>
            <a:off x="457200" y="67869"/>
            <a:ext cx="11277600" cy="732235"/>
          </a:xfrm>
        </p:spPr>
        <p:txBody>
          <a:bodyPr>
            <a:noAutofit/>
          </a:bodyPr>
          <a:lstStyle/>
          <a:p>
            <a:pPr indent="-457200">
              <a:spcBef>
                <a:spcPts val="0"/>
              </a:spcBef>
              <a:tabLst>
                <a:tab pos="0" algn="l"/>
                <a:tab pos="457200" algn="l"/>
                <a:tab pos="3200400" algn="l"/>
                <a:tab pos="5943600" algn="r"/>
              </a:tabLst>
            </a:pPr>
            <a:r>
              <a:rPr lang="en-US" sz="1800" dirty="0">
                <a:effectLst/>
                <a:latin typeface="Segoe UI" panose="020B0502040204020203" pitchFamily="34" charset="0"/>
                <a:ea typeface="Times New Roman" panose="02020603050405020304" pitchFamily="18" charset="0"/>
                <a:cs typeface="Segoe UI" panose="020B0502040204020203" pitchFamily="34" charset="0"/>
              </a:rPr>
              <a:t>VIEW </a:t>
            </a:r>
            <a:r>
              <a:rPr lang="en-US" sz="1800" dirty="0">
                <a:latin typeface="Segoe UI" panose="020B0502040204020203" pitchFamily="34" charset="0"/>
                <a:ea typeface="Times New Roman" panose="02020603050405020304" pitchFamily="18" charset="0"/>
                <a:cs typeface="Segoe UI" panose="020B0502040204020203" pitchFamily="34" charset="0"/>
              </a:rPr>
              <a:t>ON ISSUE OF FEDERAL AND STATE ELECTION OVERSIGHT</a:t>
            </a:r>
            <a:endParaRPr lang="en-US" sz="1800" i="1" dirty="0">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4" name="Content Placeholder 3">
            <a:extLst>
              <a:ext uri="{FF2B5EF4-FFF2-40B4-BE49-F238E27FC236}">
                <a16:creationId xmlns:a16="http://schemas.microsoft.com/office/drawing/2014/main" id="{61177CCC-7D04-B35F-AA6B-D53EADB6068F}"/>
              </a:ext>
            </a:extLst>
          </p:cNvPr>
          <p:cNvGraphicFramePr>
            <a:graphicFrameLocks noGrp="1"/>
          </p:cNvGraphicFramePr>
          <p:nvPr>
            <p:ph idx="1"/>
            <p:extLst>
              <p:ext uri="{D42A27DB-BD31-4B8C-83A1-F6EECF244321}">
                <p14:modId xmlns:p14="http://schemas.microsoft.com/office/powerpoint/2010/main" val="2330949319"/>
              </p:ext>
            </p:extLst>
          </p:nvPr>
        </p:nvGraphicFramePr>
        <p:xfrm>
          <a:off x="1143000" y="1447800"/>
          <a:ext cx="9905999" cy="483868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2EE01DF9-FC9C-2674-16AE-9D7A4C3F253D}"/>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28</a:t>
            </a:r>
          </a:p>
        </p:txBody>
      </p:sp>
      <p:sp>
        <p:nvSpPr>
          <p:cNvPr id="3" name="TextBox 2">
            <a:extLst>
              <a:ext uri="{FF2B5EF4-FFF2-40B4-BE49-F238E27FC236}">
                <a16:creationId xmlns:a16="http://schemas.microsoft.com/office/drawing/2014/main" id="{B9E9BCAF-9C45-4724-FA03-EC276EA3116B}"/>
              </a:ext>
            </a:extLst>
          </p:cNvPr>
          <p:cNvSpPr txBox="1"/>
          <p:nvPr/>
        </p:nvSpPr>
        <p:spPr>
          <a:xfrm>
            <a:off x="1465064" y="800104"/>
            <a:ext cx="4398411"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States should set and run their own elections with federal agencies only having a limited oversight role</a:t>
            </a:r>
          </a:p>
        </p:txBody>
      </p:sp>
      <p:sp>
        <p:nvSpPr>
          <p:cNvPr id="5" name="TextBox 4">
            <a:extLst>
              <a:ext uri="{FF2B5EF4-FFF2-40B4-BE49-F238E27FC236}">
                <a16:creationId xmlns:a16="http://schemas.microsoft.com/office/drawing/2014/main" id="{A616FFCC-6D87-95CB-750B-867F094EE93B}"/>
              </a:ext>
            </a:extLst>
          </p:cNvPr>
          <p:cNvSpPr txBox="1"/>
          <p:nvPr/>
        </p:nvSpPr>
        <p:spPr>
          <a:xfrm>
            <a:off x="6374878" y="800104"/>
            <a:ext cx="4191000" cy="738664"/>
          </a:xfrm>
          <a:prstGeom prst="rect">
            <a:avLst/>
          </a:prstGeom>
          <a:noFill/>
        </p:spPr>
        <p:txBody>
          <a:bodyPr wrap="square" rtlCol="0">
            <a:spAutoFit/>
          </a:bodyPr>
          <a:lstStyle/>
          <a:p>
            <a:pPr lvl="0" algn="ctr">
              <a:defRPr/>
            </a:pPr>
            <a:r>
              <a:rPr kumimoji="0" lang="en-US" sz="1400" b="0"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Federal agencies should be the ultimate decision-makers on election administration, even if a state disagrees with it</a:t>
            </a:r>
          </a:p>
        </p:txBody>
      </p:sp>
    </p:spTree>
    <p:extLst>
      <p:ext uri="{BB962C8B-B14F-4D97-AF65-F5344CB8AC3E}">
        <p14:creationId xmlns:p14="http://schemas.microsoft.com/office/powerpoint/2010/main" val="3295552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03" y="125691"/>
            <a:ext cx="11929200" cy="1143000"/>
          </a:xfrm>
        </p:spPr>
        <p:txBody>
          <a:bodyPr>
            <a:noAutofit/>
          </a:bodyPr>
          <a:lstStyle/>
          <a:p>
            <a:r>
              <a:rPr lang="en-US" sz="1800" b="1" dirty="0">
                <a:latin typeface="Segoe UI" panose="020B0502040204020203" pitchFamily="34" charset="0"/>
                <a:cs typeface="Segoe UI" panose="020B0502040204020203" pitchFamily="34" charset="0"/>
              </a:rPr>
              <a:t>Now here is  a list of issues that some people from this part of Nevada have said are important to them in the election for Governor.  Please indicate which one issue you think is most important.</a:t>
            </a:r>
            <a:endParaRPr lang="en-US" sz="1800" b="1" i="1" dirty="0">
              <a:latin typeface="Segoe UI" panose="020B0502040204020203" pitchFamily="34" charset="0"/>
              <a:cs typeface="Segoe UI" panose="020B0502040204020203" pitchFamily="34" charset="0"/>
            </a:endParaRPr>
          </a:p>
        </p:txBody>
      </p:sp>
      <p:graphicFrame>
        <p:nvGraphicFramePr>
          <p:cNvPr id="8" name="Content Placeholder 3">
            <a:extLst>
              <a:ext uri="{FF2B5EF4-FFF2-40B4-BE49-F238E27FC236}">
                <a16:creationId xmlns:a16="http://schemas.microsoft.com/office/drawing/2014/main" id="{5302A561-F21E-4F8A-B3A3-EDE902081084}"/>
              </a:ext>
            </a:extLst>
          </p:cNvPr>
          <p:cNvGraphicFramePr>
            <a:graphicFrameLocks noGrp="1"/>
          </p:cNvGraphicFramePr>
          <p:nvPr>
            <p:ph idx="1"/>
            <p:extLst>
              <p:ext uri="{D42A27DB-BD31-4B8C-83A1-F6EECF244321}">
                <p14:modId xmlns:p14="http://schemas.microsoft.com/office/powerpoint/2010/main" val="1617337690"/>
              </p:ext>
            </p:extLst>
          </p:nvPr>
        </p:nvGraphicFramePr>
        <p:xfrm>
          <a:off x="1046375" y="1272619"/>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84187627-9089-4A61-A2EA-0E294909EBCF}"/>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1</a:t>
            </a:r>
          </a:p>
        </p:txBody>
      </p:sp>
    </p:spTree>
    <p:extLst>
      <p:ext uri="{BB962C8B-B14F-4D97-AF65-F5344CB8AC3E}">
        <p14:creationId xmlns:p14="http://schemas.microsoft.com/office/powerpoint/2010/main" val="1458888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99289-4DEE-6AE9-1569-7D61FC8A0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6EF598-6C3A-AE99-9825-E03157DB7842}"/>
              </a:ext>
            </a:extLst>
          </p:cNvPr>
          <p:cNvSpPr>
            <a:spLocks noGrp="1"/>
          </p:cNvSpPr>
          <p:nvPr>
            <p:ph type="title"/>
          </p:nvPr>
        </p:nvSpPr>
        <p:spPr>
          <a:xfrm>
            <a:off x="457200" y="343927"/>
            <a:ext cx="11277600" cy="990600"/>
          </a:xfrm>
        </p:spPr>
        <p:txBody>
          <a:bodyPr>
            <a:noAutofit/>
          </a:bodyPr>
          <a:lstStyle/>
          <a:p>
            <a:pPr marR="0">
              <a:spcBef>
                <a:spcPts val="0"/>
              </a:spcBef>
              <a:spcAft>
                <a:spcPts val="0"/>
              </a:spcAft>
              <a:tabLst>
                <a:tab pos="3200400" algn="l"/>
                <a:tab pos="5943600" algn="r"/>
              </a:tabLst>
            </a:pP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Would you support or oppose the state of Nevada repealing the law that requires the state to automatically mail a ballot to all registered voters in the state, regardless of whether they want a ballot or not?   This proposal would still allow anyone who wants a mail ballot to just ask for one and they would receive it.</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4" name="Content Placeholder 3">
            <a:extLst>
              <a:ext uri="{FF2B5EF4-FFF2-40B4-BE49-F238E27FC236}">
                <a16:creationId xmlns:a16="http://schemas.microsoft.com/office/drawing/2014/main" id="{37A35095-EC4F-F9D7-4574-074B87606E26}"/>
              </a:ext>
            </a:extLst>
          </p:cNvPr>
          <p:cNvGraphicFramePr>
            <a:graphicFrameLocks noGrp="1"/>
          </p:cNvGraphicFramePr>
          <p:nvPr>
            <p:ph idx="1"/>
            <p:extLst>
              <p:ext uri="{D42A27DB-BD31-4B8C-83A1-F6EECF244321}">
                <p14:modId xmlns:p14="http://schemas.microsoft.com/office/powerpoint/2010/main" val="2014440222"/>
              </p:ext>
            </p:extLst>
          </p:nvPr>
        </p:nvGraphicFramePr>
        <p:xfrm>
          <a:off x="1143000" y="1260909"/>
          <a:ext cx="9905999" cy="494937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0CF1C8E7-18B6-76EE-A134-AD23BB0710DD}"/>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29</a:t>
            </a:r>
          </a:p>
        </p:txBody>
      </p:sp>
    </p:spTree>
    <p:extLst>
      <p:ext uri="{BB962C8B-B14F-4D97-AF65-F5344CB8AC3E}">
        <p14:creationId xmlns:p14="http://schemas.microsoft.com/office/powerpoint/2010/main" val="3231323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B8C37-3AB6-63C7-FE0E-E6CA054F1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1AF94F-0D21-9FCF-C417-CCB4253ABA85}"/>
              </a:ext>
            </a:extLst>
          </p:cNvPr>
          <p:cNvSpPr>
            <a:spLocks noGrp="1"/>
          </p:cNvSpPr>
          <p:nvPr>
            <p:ph type="title"/>
          </p:nvPr>
        </p:nvSpPr>
        <p:spPr>
          <a:xfrm>
            <a:off x="457200" y="343927"/>
            <a:ext cx="11277600" cy="990600"/>
          </a:xfrm>
        </p:spPr>
        <p:txBody>
          <a:bodyPr>
            <a:noAutofit/>
          </a:bodyPr>
          <a:lstStyle/>
          <a:p>
            <a:pPr marR="0">
              <a:spcBef>
                <a:spcPts val="0"/>
              </a:spcBef>
              <a:spcAft>
                <a:spcPts val="0"/>
              </a:spcAft>
              <a:tabLst>
                <a:tab pos="3200400" algn="l"/>
                <a:tab pos="5943600" algn="r"/>
              </a:tabLst>
            </a:pP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Would you support or oppose the state of Nevada closing down the receipt of mail ballots at the same time that the actual polls close and not counting mail ballots that are not received by election day?</a:t>
            </a:r>
          </a:p>
        </p:txBody>
      </p:sp>
      <p:graphicFrame>
        <p:nvGraphicFramePr>
          <p:cNvPr id="4" name="Content Placeholder 3">
            <a:extLst>
              <a:ext uri="{FF2B5EF4-FFF2-40B4-BE49-F238E27FC236}">
                <a16:creationId xmlns:a16="http://schemas.microsoft.com/office/drawing/2014/main" id="{8938FA3C-DE8E-17E1-AC89-08533F1D98AE}"/>
              </a:ext>
            </a:extLst>
          </p:cNvPr>
          <p:cNvGraphicFramePr>
            <a:graphicFrameLocks noGrp="1"/>
          </p:cNvGraphicFramePr>
          <p:nvPr>
            <p:ph idx="1"/>
            <p:extLst>
              <p:ext uri="{D42A27DB-BD31-4B8C-83A1-F6EECF244321}">
                <p14:modId xmlns:p14="http://schemas.microsoft.com/office/powerpoint/2010/main" val="1886500925"/>
              </p:ext>
            </p:extLst>
          </p:nvPr>
        </p:nvGraphicFramePr>
        <p:xfrm>
          <a:off x="1143000" y="1260909"/>
          <a:ext cx="9905999" cy="494937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5C8F7218-F68A-C098-01A2-6A9CDE20F0CB}"/>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30</a:t>
            </a:r>
          </a:p>
        </p:txBody>
      </p:sp>
    </p:spTree>
    <p:extLst>
      <p:ext uri="{BB962C8B-B14F-4D97-AF65-F5344CB8AC3E}">
        <p14:creationId xmlns:p14="http://schemas.microsoft.com/office/powerpoint/2010/main" val="4068010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3927"/>
            <a:ext cx="11277600" cy="990600"/>
          </a:xfrm>
        </p:spPr>
        <p:txBody>
          <a:bodyPr>
            <a:noAutofit/>
          </a:bodyPr>
          <a:lstStyle/>
          <a:p>
            <a:pPr marR="0" indent="4763">
              <a:spcBef>
                <a:spcPts val="0"/>
              </a:spcBef>
              <a:spcAft>
                <a:spcPts val="0"/>
              </a:spcAft>
              <a:tabLst>
                <a:tab pos="3200400" algn="l"/>
                <a:tab pos="5943600" algn="r"/>
              </a:tabLst>
            </a:pP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Do you intend to vote by -- going to your polling place on election day, </a:t>
            </a:r>
            <a:br>
              <a:rPr lang="en-US" sz="1800" spc="-10" dirty="0">
                <a:effectLst/>
                <a:latin typeface="Segoe UI" panose="020B0502040204020203" pitchFamily="34" charset="0"/>
                <a:ea typeface="Times New Roman" panose="02020603050405020304" pitchFamily="18" charset="0"/>
                <a:cs typeface="Segoe UI" panose="020B0502040204020203" pitchFamily="34" charset="0"/>
              </a:rPr>
            </a:b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casting your ballot in person during “early voting”, </a:t>
            </a:r>
            <a:r>
              <a:rPr lang="en-US" sz="1800" spc="-10" dirty="0">
                <a:latin typeface="Segoe UI" panose="020B0502040204020203" pitchFamily="34" charset="0"/>
                <a:ea typeface="Times New Roman" panose="02020603050405020304" pitchFamily="18" charset="0"/>
                <a:cs typeface="Segoe UI" panose="020B0502040204020203" pitchFamily="34" charset="0"/>
              </a:rPr>
              <a:t>or </a:t>
            </a: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voting by mail?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6009886"/>
              </p:ext>
            </p:extLst>
          </p:nvPr>
        </p:nvGraphicFramePr>
        <p:xfrm>
          <a:off x="1143000" y="1260909"/>
          <a:ext cx="9905999" cy="494937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B0172AE5-7287-49CB-9B2C-A492D4CDADC2}"/>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2</a:t>
            </a:r>
          </a:p>
        </p:txBody>
      </p:sp>
    </p:spTree>
    <p:extLst>
      <p:ext uri="{BB962C8B-B14F-4D97-AF65-F5344CB8AC3E}">
        <p14:creationId xmlns:p14="http://schemas.microsoft.com/office/powerpoint/2010/main" val="3030930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E639A-9AAB-2C1D-4669-9FF27244AC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2B9A17-8DB9-40DD-D79A-2812AC6437B4}"/>
              </a:ext>
            </a:extLst>
          </p:cNvPr>
          <p:cNvSpPr>
            <a:spLocks noGrp="1"/>
          </p:cNvSpPr>
          <p:nvPr>
            <p:ph type="title"/>
          </p:nvPr>
        </p:nvSpPr>
        <p:spPr>
          <a:xfrm>
            <a:off x="457200" y="343927"/>
            <a:ext cx="11277600" cy="990600"/>
          </a:xfrm>
        </p:spPr>
        <p:txBody>
          <a:bodyPr>
            <a:noAutofit/>
          </a:bodyPr>
          <a:lstStyle/>
          <a:p>
            <a:pPr marL="457200" marR="0" indent="-457200">
              <a:spcBef>
                <a:spcPts val="0"/>
              </a:spcBef>
              <a:spcAft>
                <a:spcPts val="0"/>
              </a:spcAft>
              <a:tabLst>
                <a:tab pos="457200" algn="l"/>
                <a:tab pos="3200400" algn="l"/>
                <a:tab pos="5943600" algn="r"/>
              </a:tabLst>
            </a:pP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Would you say that the administration of elections in Nevada is getting – </a:t>
            </a:r>
            <a:br>
              <a:rPr lang="en-US" sz="1800" spc="-10" dirty="0">
                <a:effectLst/>
                <a:latin typeface="Segoe UI" panose="020B0502040204020203" pitchFamily="34" charset="0"/>
                <a:ea typeface="Times New Roman" panose="02020603050405020304" pitchFamily="18" charset="0"/>
                <a:cs typeface="Segoe UI" panose="020B0502040204020203" pitchFamily="34" charset="0"/>
              </a:rPr>
            </a:b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more trustworthy, less trustworthy, or staying the same?</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4" name="Content Placeholder 3">
            <a:extLst>
              <a:ext uri="{FF2B5EF4-FFF2-40B4-BE49-F238E27FC236}">
                <a16:creationId xmlns:a16="http://schemas.microsoft.com/office/drawing/2014/main" id="{1BA5C0A8-EEFE-CEDC-2DC3-475EB141995E}"/>
              </a:ext>
            </a:extLst>
          </p:cNvPr>
          <p:cNvGraphicFramePr>
            <a:graphicFrameLocks noGrp="1"/>
          </p:cNvGraphicFramePr>
          <p:nvPr>
            <p:ph idx="1"/>
            <p:extLst>
              <p:ext uri="{D42A27DB-BD31-4B8C-83A1-F6EECF244321}">
                <p14:modId xmlns:p14="http://schemas.microsoft.com/office/powerpoint/2010/main" val="2853063878"/>
              </p:ext>
            </p:extLst>
          </p:nvPr>
        </p:nvGraphicFramePr>
        <p:xfrm>
          <a:off x="1143000" y="1260909"/>
          <a:ext cx="9905999" cy="494937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41AB3D8C-8AAF-CF5C-6CA0-0A27C216E21E}"/>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3</a:t>
            </a:r>
          </a:p>
        </p:txBody>
      </p:sp>
    </p:spTree>
    <p:extLst>
      <p:ext uri="{BB962C8B-B14F-4D97-AF65-F5344CB8AC3E}">
        <p14:creationId xmlns:p14="http://schemas.microsoft.com/office/powerpoint/2010/main" val="3638033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F56DC-996D-3FA0-6B28-CA53302110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1F075-4BE7-85A2-9815-3C00694B4CDC}"/>
              </a:ext>
            </a:extLst>
          </p:cNvPr>
          <p:cNvSpPr>
            <a:spLocks noGrp="1"/>
          </p:cNvSpPr>
          <p:nvPr>
            <p:ph type="title"/>
          </p:nvPr>
        </p:nvSpPr>
        <p:spPr>
          <a:xfrm>
            <a:off x="457200" y="343927"/>
            <a:ext cx="11277600" cy="990600"/>
          </a:xfrm>
        </p:spPr>
        <p:txBody>
          <a:bodyPr>
            <a:noAutofit/>
          </a:bodyPr>
          <a:lstStyle/>
          <a:p>
            <a:pPr marL="457200" marR="0" indent="-457200">
              <a:spcBef>
                <a:spcPts val="0"/>
              </a:spcBef>
              <a:spcAft>
                <a:spcPts val="0"/>
              </a:spcAft>
              <a:tabLst>
                <a:tab pos="457200" algn="l"/>
                <a:tab pos="3200400" algn="l"/>
                <a:tab pos="5943600" algn="r"/>
              </a:tabLst>
            </a:pP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Would you say that the administration of elections across the country as a whole is getting – </a:t>
            </a:r>
            <a:br>
              <a:rPr lang="en-US" sz="1800" spc="-10" dirty="0">
                <a:effectLst/>
                <a:latin typeface="Segoe UI" panose="020B0502040204020203" pitchFamily="34" charset="0"/>
                <a:ea typeface="Times New Roman" panose="02020603050405020304" pitchFamily="18" charset="0"/>
                <a:cs typeface="Segoe UI" panose="020B0502040204020203" pitchFamily="34" charset="0"/>
              </a:rPr>
            </a:br>
            <a:r>
              <a:rPr lang="en-US" sz="1800" spc="-10" dirty="0">
                <a:effectLst/>
                <a:latin typeface="Segoe UI" panose="020B0502040204020203" pitchFamily="34" charset="0"/>
                <a:ea typeface="Times New Roman" panose="02020603050405020304" pitchFamily="18" charset="0"/>
                <a:cs typeface="Segoe UI" panose="020B0502040204020203" pitchFamily="34" charset="0"/>
              </a:rPr>
              <a:t>more trustworthy, less trustworthy, or staying the same?</a:t>
            </a:r>
            <a:endParaRPr lang="en-US" sz="1800" dirty="0">
              <a:effectLst/>
              <a:latin typeface="Segoe UI" panose="020B0502040204020203" pitchFamily="34" charset="0"/>
              <a:ea typeface="Calibri" panose="020F0502020204030204" pitchFamily="34" charset="0"/>
              <a:cs typeface="Segoe UI" panose="020B0502040204020203" pitchFamily="34" charset="0"/>
            </a:endParaRPr>
          </a:p>
        </p:txBody>
      </p:sp>
      <p:graphicFrame>
        <p:nvGraphicFramePr>
          <p:cNvPr id="4" name="Content Placeholder 3">
            <a:extLst>
              <a:ext uri="{FF2B5EF4-FFF2-40B4-BE49-F238E27FC236}">
                <a16:creationId xmlns:a16="http://schemas.microsoft.com/office/drawing/2014/main" id="{C526F328-E240-06AB-4C5E-35D4B31ACBCE}"/>
              </a:ext>
            </a:extLst>
          </p:cNvPr>
          <p:cNvGraphicFramePr>
            <a:graphicFrameLocks noGrp="1"/>
          </p:cNvGraphicFramePr>
          <p:nvPr>
            <p:ph idx="1"/>
            <p:extLst>
              <p:ext uri="{D42A27DB-BD31-4B8C-83A1-F6EECF244321}">
                <p14:modId xmlns:p14="http://schemas.microsoft.com/office/powerpoint/2010/main" val="2347796518"/>
              </p:ext>
            </p:extLst>
          </p:nvPr>
        </p:nvGraphicFramePr>
        <p:xfrm>
          <a:off x="1143000" y="1260909"/>
          <a:ext cx="9905999" cy="494937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77197E85-2D40-2D12-D9D4-A8B80466352D}"/>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algn="r" eaLnBrk="0" hangingPunct="0"/>
            <a:r>
              <a:rPr lang="en-US" sz="1100" b="1" dirty="0">
                <a:solidFill>
                  <a:schemeClr val="bg1"/>
                </a:solidFill>
                <a:latin typeface="Segoe UI" panose="020B0502040204020203" pitchFamily="34" charset="0"/>
                <a:cs typeface="Segoe UI" panose="020B0502040204020203" pitchFamily="34" charset="0"/>
              </a:rPr>
              <a:t>Q 4</a:t>
            </a:r>
          </a:p>
        </p:txBody>
      </p:sp>
    </p:spTree>
    <p:extLst>
      <p:ext uri="{BB962C8B-B14F-4D97-AF65-F5344CB8AC3E}">
        <p14:creationId xmlns:p14="http://schemas.microsoft.com/office/powerpoint/2010/main" val="3939116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EBD33-626D-6CC4-87A4-3D9D597518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64A928-9E33-BC93-7181-60D07D2D52FF}"/>
              </a:ext>
            </a:extLst>
          </p:cNvPr>
          <p:cNvSpPr>
            <a:spLocks noGrp="1"/>
          </p:cNvSpPr>
          <p:nvPr>
            <p:ph type="title"/>
          </p:nvPr>
        </p:nvSpPr>
        <p:spPr>
          <a:xfrm>
            <a:off x="457200" y="350675"/>
            <a:ext cx="11277600" cy="990600"/>
          </a:xfrm>
        </p:spPr>
        <p:txBody>
          <a:bodyPr>
            <a:noAutofit/>
          </a:bodyPr>
          <a:lstStyle/>
          <a:p>
            <a:pPr>
              <a:spcBef>
                <a:spcPts val="0"/>
              </a:spcBef>
              <a:tabLst>
                <a:tab pos="0" algn="l"/>
                <a:tab pos="457200" algn="l"/>
                <a:tab pos="3200400" algn="l"/>
                <a:tab pos="5943600" algn="r"/>
              </a:tabLst>
            </a:pPr>
            <a:r>
              <a:rPr lang="en-US" sz="1800" dirty="0">
                <a:effectLst/>
                <a:latin typeface="Segoe UI" panose="020B0502040204020203" pitchFamily="34" charset="0"/>
                <a:ea typeface="Times New Roman" panose="02020603050405020304" pitchFamily="18" charset="0"/>
                <a:cs typeface="Segoe UI" panose="020B0502040204020203" pitchFamily="34" charset="0"/>
              </a:rPr>
              <a:t>If the election for Governor were held today and you had to make a choice, for whom would you vote... </a:t>
            </a:r>
            <a:br>
              <a:rPr lang="en-US" sz="1800" dirty="0">
                <a:effectLst/>
                <a:latin typeface="Segoe UI" panose="020B0502040204020203" pitchFamily="34" charset="0"/>
                <a:ea typeface="Times New Roman" panose="02020603050405020304" pitchFamily="18" charset="0"/>
                <a:cs typeface="Segoe UI" panose="020B0502040204020203" pitchFamily="34" charset="0"/>
              </a:rPr>
            </a:br>
            <a:r>
              <a:rPr lang="en-US" sz="1800" dirty="0">
                <a:effectLst/>
                <a:latin typeface="Segoe UI" panose="020B0502040204020203" pitchFamily="34" charset="0"/>
                <a:ea typeface="Times New Roman" panose="02020603050405020304" pitchFamily="18" charset="0"/>
                <a:cs typeface="Segoe UI" panose="020B0502040204020203" pitchFamily="34" charset="0"/>
              </a:rPr>
              <a:t>Joe Lombardo, the Republican, or Aaron Ford, the Democrat?</a:t>
            </a:r>
          </a:p>
        </p:txBody>
      </p:sp>
      <p:graphicFrame>
        <p:nvGraphicFramePr>
          <p:cNvPr id="4" name="Content Placeholder 3">
            <a:extLst>
              <a:ext uri="{FF2B5EF4-FFF2-40B4-BE49-F238E27FC236}">
                <a16:creationId xmlns:a16="http://schemas.microsoft.com/office/drawing/2014/main" id="{5567E63F-496F-4620-588C-FE8D86B3CB51}"/>
              </a:ext>
            </a:extLst>
          </p:cNvPr>
          <p:cNvGraphicFramePr>
            <a:graphicFrameLocks noGrp="1"/>
          </p:cNvGraphicFramePr>
          <p:nvPr>
            <p:ph idx="1"/>
            <p:extLst>
              <p:ext uri="{D42A27DB-BD31-4B8C-83A1-F6EECF244321}">
                <p14:modId xmlns:p14="http://schemas.microsoft.com/office/powerpoint/2010/main" val="4293875308"/>
              </p:ext>
            </p:extLst>
          </p:nvPr>
        </p:nvGraphicFramePr>
        <p:xfrm>
          <a:off x="1143000" y="1447800"/>
          <a:ext cx="9905999" cy="483868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810F7749-10F6-C1AE-C6BC-EBF0155E7510}"/>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5</a:t>
            </a:r>
          </a:p>
        </p:txBody>
      </p:sp>
    </p:spTree>
    <p:extLst>
      <p:ext uri="{BB962C8B-B14F-4D97-AF65-F5344CB8AC3E}">
        <p14:creationId xmlns:p14="http://schemas.microsoft.com/office/powerpoint/2010/main" val="784752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F9593-EF8F-787D-C91B-254C2E560C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B914EB-625D-8187-9363-AC911D293E6C}"/>
              </a:ext>
            </a:extLst>
          </p:cNvPr>
          <p:cNvSpPr>
            <a:spLocks noGrp="1"/>
          </p:cNvSpPr>
          <p:nvPr>
            <p:ph type="title"/>
          </p:nvPr>
        </p:nvSpPr>
        <p:spPr>
          <a:xfrm>
            <a:off x="457200" y="350675"/>
            <a:ext cx="11277600" cy="990600"/>
          </a:xfrm>
        </p:spPr>
        <p:txBody>
          <a:bodyPr>
            <a:noAutofit/>
          </a:bodyPr>
          <a:lstStyle/>
          <a:p>
            <a:pPr>
              <a:spcBef>
                <a:spcPts val="0"/>
              </a:spcBef>
              <a:tabLst>
                <a:tab pos="0" algn="l"/>
                <a:tab pos="457200" algn="l"/>
                <a:tab pos="3200400" algn="l"/>
                <a:tab pos="5943600" algn="r"/>
              </a:tabLst>
            </a:pPr>
            <a:r>
              <a:rPr lang="en-US" sz="1800" dirty="0">
                <a:effectLst/>
                <a:latin typeface="Segoe UI" panose="020B0502040204020203" pitchFamily="34" charset="0"/>
                <a:ea typeface="Times New Roman" panose="02020603050405020304" pitchFamily="18" charset="0"/>
                <a:cs typeface="Segoe UI" panose="020B0502040204020203" pitchFamily="34" charset="0"/>
              </a:rPr>
              <a:t>If the election for Secretary of State were held today and you had to make a choice, for whom would you vote... Shirley Folkins-Roberts, the Republican, or Cisco Aguilar, the Democrat?</a:t>
            </a:r>
          </a:p>
        </p:txBody>
      </p:sp>
      <p:graphicFrame>
        <p:nvGraphicFramePr>
          <p:cNvPr id="4" name="Content Placeholder 3">
            <a:extLst>
              <a:ext uri="{FF2B5EF4-FFF2-40B4-BE49-F238E27FC236}">
                <a16:creationId xmlns:a16="http://schemas.microsoft.com/office/drawing/2014/main" id="{B0E1FF02-C7B5-292A-094F-F1DC75D090E0}"/>
              </a:ext>
            </a:extLst>
          </p:cNvPr>
          <p:cNvGraphicFramePr>
            <a:graphicFrameLocks noGrp="1"/>
          </p:cNvGraphicFramePr>
          <p:nvPr>
            <p:ph idx="1"/>
            <p:extLst>
              <p:ext uri="{D42A27DB-BD31-4B8C-83A1-F6EECF244321}">
                <p14:modId xmlns:p14="http://schemas.microsoft.com/office/powerpoint/2010/main" val="3464340513"/>
              </p:ext>
            </p:extLst>
          </p:nvPr>
        </p:nvGraphicFramePr>
        <p:xfrm>
          <a:off x="1143000" y="1447800"/>
          <a:ext cx="9905999" cy="4838682"/>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Box 3">
            <a:extLst>
              <a:ext uri="{FF2B5EF4-FFF2-40B4-BE49-F238E27FC236}">
                <a16:creationId xmlns:a16="http://schemas.microsoft.com/office/drawing/2014/main" id="{FF99C1B7-4E18-CA06-E244-CC15D6665AF6}"/>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6</a:t>
            </a:r>
          </a:p>
        </p:txBody>
      </p:sp>
    </p:spTree>
    <p:extLst>
      <p:ext uri="{BB962C8B-B14F-4D97-AF65-F5344CB8AC3E}">
        <p14:creationId xmlns:p14="http://schemas.microsoft.com/office/powerpoint/2010/main" val="763775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964" y="163284"/>
            <a:ext cx="10952006" cy="1600200"/>
          </a:xfrm>
        </p:spPr>
        <p:txBody>
          <a:bodyPr>
            <a:normAutofit/>
          </a:bodyPr>
          <a:lstStyle/>
          <a:p>
            <a:r>
              <a:rPr lang="en-US" sz="1800" cap="all" dirty="0">
                <a:effectLst/>
                <a:latin typeface="Segoe UI" panose="020B0502040204020203" pitchFamily="34" charset="0"/>
                <a:ea typeface="Times New Roman" panose="02020603050405020304" pitchFamily="18" charset="0"/>
                <a:cs typeface="Segoe UI" panose="020B0502040204020203" pitchFamily="34" charset="0"/>
              </a:rPr>
              <a:t>Question 7 – the “Require Voter Identification Initiative”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48072770"/>
              </p:ext>
            </p:extLst>
          </p:nvPr>
        </p:nvGraphicFramePr>
        <p:xfrm>
          <a:off x="1445823" y="1425809"/>
          <a:ext cx="9278968" cy="4764937"/>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BD05E59B-9A8A-4B98-BC58-6E4BD9DDD7A1}"/>
              </a:ext>
            </a:extLst>
          </p:cNvPr>
          <p:cNvSpPr txBox="1">
            <a:spLocks noChangeArrowheads="1"/>
          </p:cNvSpPr>
          <p:nvPr/>
        </p:nvSpPr>
        <p:spPr bwMode="auto">
          <a:xfrm>
            <a:off x="11506873" y="6446898"/>
            <a:ext cx="488230"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50</a:t>
            </a:r>
          </a:p>
        </p:txBody>
      </p:sp>
    </p:spTree>
    <p:extLst>
      <p:ext uri="{BB962C8B-B14F-4D97-AF65-F5344CB8AC3E}">
        <p14:creationId xmlns:p14="http://schemas.microsoft.com/office/powerpoint/2010/main" val="13952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8BC0-2FDD-B222-0FB1-59F0A79C46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55EF33-5A2A-19BB-1E35-E1070AC152B5}"/>
              </a:ext>
            </a:extLst>
          </p:cNvPr>
          <p:cNvSpPr>
            <a:spLocks noGrp="1"/>
          </p:cNvSpPr>
          <p:nvPr>
            <p:ph type="title"/>
          </p:nvPr>
        </p:nvSpPr>
        <p:spPr>
          <a:xfrm>
            <a:off x="140043" y="229385"/>
            <a:ext cx="11920151" cy="1143000"/>
          </a:xfrm>
        </p:spPr>
        <p:txBody>
          <a:bodyPr>
            <a:noAutofit/>
          </a:bodyPr>
          <a:lstStyle/>
          <a:p>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Which of the following options most closely describes your feelings about </a:t>
            </a:r>
            <a:b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b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Calibri" panose="020F0502020204030204" pitchFamily="34" charset="0"/>
                <a:cs typeface="Segoe UI" panose="020B0502040204020203" pitchFamily="34" charset="0"/>
              </a:rPr>
              <a:t>2020’s Nevada election process?</a:t>
            </a:r>
          </a:p>
        </p:txBody>
      </p:sp>
      <p:graphicFrame>
        <p:nvGraphicFramePr>
          <p:cNvPr id="8" name="Content Placeholder 3">
            <a:extLst>
              <a:ext uri="{FF2B5EF4-FFF2-40B4-BE49-F238E27FC236}">
                <a16:creationId xmlns:a16="http://schemas.microsoft.com/office/drawing/2014/main" id="{06D509D9-06E0-2867-7C01-A570444AAC3E}"/>
              </a:ext>
            </a:extLst>
          </p:cNvPr>
          <p:cNvGraphicFramePr>
            <a:graphicFrameLocks noGrp="1"/>
          </p:cNvGraphicFramePr>
          <p:nvPr>
            <p:ph idx="1"/>
            <p:extLst>
              <p:ext uri="{D42A27DB-BD31-4B8C-83A1-F6EECF244321}">
                <p14:modId xmlns:p14="http://schemas.microsoft.com/office/powerpoint/2010/main" val="2872725537"/>
              </p:ext>
            </p:extLst>
          </p:nvPr>
        </p:nvGraphicFramePr>
        <p:xfrm>
          <a:off x="1046375" y="1392363"/>
          <a:ext cx="10067827" cy="492605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3">
            <a:extLst>
              <a:ext uri="{FF2B5EF4-FFF2-40B4-BE49-F238E27FC236}">
                <a16:creationId xmlns:a16="http://schemas.microsoft.com/office/drawing/2014/main" id="{CFB56703-6D4F-5EFC-13E3-94A995EFCF68}"/>
              </a:ext>
            </a:extLst>
          </p:cNvPr>
          <p:cNvSpPr txBox="1">
            <a:spLocks noChangeArrowheads="1"/>
          </p:cNvSpPr>
          <p:nvPr/>
        </p:nvSpPr>
        <p:spPr bwMode="auto">
          <a:xfrm>
            <a:off x="11588627" y="6446898"/>
            <a:ext cx="406476" cy="25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8560" tIns="44280" rIns="88560" bIns="44280">
            <a:spAutoFit/>
          </a:bodyPr>
          <a:lstStyle>
            <a:lvl1pPr defTabSz="885825">
              <a:defRPr>
                <a:solidFill>
                  <a:schemeClr val="tx1"/>
                </a:solidFill>
                <a:latin typeface="Arial" charset="0"/>
              </a:defRPr>
            </a:lvl1pPr>
            <a:lvl2pPr marL="442913" defTabSz="885825">
              <a:defRPr>
                <a:solidFill>
                  <a:schemeClr val="tx1"/>
                </a:solidFill>
                <a:latin typeface="Arial" charset="0"/>
              </a:defRPr>
            </a:lvl2pPr>
            <a:lvl3pPr marL="885825" defTabSz="885825">
              <a:defRPr>
                <a:solidFill>
                  <a:schemeClr val="tx1"/>
                </a:solidFill>
                <a:latin typeface="Arial" charset="0"/>
              </a:defRPr>
            </a:lvl3pPr>
            <a:lvl4pPr marL="1328738" defTabSz="885825">
              <a:defRPr>
                <a:solidFill>
                  <a:schemeClr val="tx1"/>
                </a:solidFill>
                <a:latin typeface="Arial" charset="0"/>
              </a:defRPr>
            </a:lvl4pPr>
            <a:lvl5pPr marL="1771650" defTabSz="885825">
              <a:defRPr>
                <a:solidFill>
                  <a:schemeClr val="tx1"/>
                </a:solidFill>
                <a:latin typeface="Arial" charset="0"/>
              </a:defRPr>
            </a:lvl5pPr>
            <a:lvl6pPr marL="2228850" defTabSz="885825" fontAlgn="base">
              <a:spcBef>
                <a:spcPct val="0"/>
              </a:spcBef>
              <a:spcAft>
                <a:spcPct val="0"/>
              </a:spcAft>
              <a:defRPr>
                <a:solidFill>
                  <a:schemeClr val="tx1"/>
                </a:solidFill>
                <a:latin typeface="Arial" charset="0"/>
              </a:defRPr>
            </a:lvl6pPr>
            <a:lvl7pPr marL="2686050" defTabSz="885825" fontAlgn="base">
              <a:spcBef>
                <a:spcPct val="0"/>
              </a:spcBef>
              <a:spcAft>
                <a:spcPct val="0"/>
              </a:spcAft>
              <a:defRPr>
                <a:solidFill>
                  <a:schemeClr val="tx1"/>
                </a:solidFill>
                <a:latin typeface="Arial" charset="0"/>
              </a:defRPr>
            </a:lvl7pPr>
            <a:lvl8pPr marL="3143250" defTabSz="885825" fontAlgn="base">
              <a:spcBef>
                <a:spcPct val="0"/>
              </a:spcBef>
              <a:spcAft>
                <a:spcPct val="0"/>
              </a:spcAft>
              <a:defRPr>
                <a:solidFill>
                  <a:schemeClr val="tx1"/>
                </a:solidFill>
                <a:latin typeface="Arial" charset="0"/>
              </a:defRPr>
            </a:lvl8pPr>
            <a:lvl9pPr marL="3600450" defTabSz="885825" fontAlgn="base">
              <a:spcBef>
                <a:spcPct val="0"/>
              </a:spcBef>
              <a:spcAft>
                <a:spcPct val="0"/>
              </a:spcAft>
              <a:defRPr>
                <a:solidFill>
                  <a:schemeClr val="tx1"/>
                </a:solidFill>
                <a:latin typeface="Arial" charset="0"/>
              </a:defRPr>
            </a:lvl9pPr>
          </a:lstStyle>
          <a:p>
            <a:pPr marL="0" marR="0" lvl="0" indent="0" algn="r" defTabSz="885825" rtl="0" eaLnBrk="0" fontAlgn="auto" latinLnBrk="0" hangingPunct="0">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Q 7</a:t>
            </a:r>
          </a:p>
        </p:txBody>
      </p:sp>
    </p:spTree>
    <p:extLst>
      <p:ext uri="{BB962C8B-B14F-4D97-AF65-F5344CB8AC3E}">
        <p14:creationId xmlns:p14="http://schemas.microsoft.com/office/powerpoint/2010/main" val="2169008571"/>
      </p:ext>
    </p:extLst>
  </p:cSld>
  <p:clrMapOvr>
    <a:masterClrMapping/>
  </p:clrMapOvr>
</p:sld>
</file>

<file path=ppt/theme/theme1.xml><?xml version="1.0" encoding="utf-8"?>
<a:theme xmlns:a="http://schemas.openxmlformats.org/drawingml/2006/main" name="1_Office Theme">
  <a:themeElements>
    <a:clrScheme name="Tarrance Group">
      <a:dk1>
        <a:srgbClr val="000000"/>
      </a:dk1>
      <a:lt1>
        <a:srgbClr val="FFFFFF"/>
      </a:lt1>
      <a:dk2>
        <a:srgbClr val="0F414F"/>
      </a:dk2>
      <a:lt2>
        <a:srgbClr val="EEECE1"/>
      </a:lt2>
      <a:accent1>
        <a:srgbClr val="DC514E"/>
      </a:accent1>
      <a:accent2>
        <a:srgbClr val="FFD540"/>
      </a:accent2>
      <a:accent3>
        <a:srgbClr val="2997A8"/>
      </a:accent3>
      <a:accent4>
        <a:srgbClr val="B9DCD9"/>
      </a:accent4>
      <a:accent5>
        <a:srgbClr val="EE957C"/>
      </a:accent5>
      <a:accent6>
        <a:srgbClr val="F47521"/>
      </a:accent6>
      <a:hlink>
        <a:srgbClr val="0000FF"/>
      </a:hlink>
      <a:folHlink>
        <a:srgbClr val="800080"/>
      </a:folHlink>
    </a:clrScheme>
    <a:fontScheme name="Custom 4">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F9CDEC1570C44A821F041659FC601D" ma:contentTypeVersion="17" ma:contentTypeDescription="Create a new document." ma:contentTypeScope="" ma:versionID="4d49dc45b0658f4e9feb9dca8326e9ba">
  <xsd:schema xmlns:xsd="http://www.w3.org/2001/XMLSchema" xmlns:xs="http://www.w3.org/2001/XMLSchema" xmlns:p="http://schemas.microsoft.com/office/2006/metadata/properties" xmlns:ns2="08302eda-5e56-45c4-9a34-afd1496f22d6" xmlns:ns3="18d9500c-3672-4858-8ff5-e443562cc2d3" targetNamespace="http://schemas.microsoft.com/office/2006/metadata/properties" ma:root="true" ma:fieldsID="209fbc5c5b6d15f587cf3fe0b5eb6045" ns2:_="" ns3:_="">
    <xsd:import namespace="08302eda-5e56-45c4-9a34-afd1496f22d6"/>
    <xsd:import namespace="18d9500c-3672-4858-8ff5-e443562cc2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302eda-5e56-45c4-9a34-afd1496f22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2804082-047d-42b1-818a-b5ddc21a50f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d9500c-3672-4858-8ff5-e443562cc2d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827f398-5eae-4ffa-9aab-c69be376cc5e}" ma:internalName="TaxCatchAll" ma:showField="CatchAllData" ma:web="18d9500c-3672-4858-8ff5-e443562cc2d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8302eda-5e56-45c4-9a34-afd1496f22d6">
      <Terms xmlns="http://schemas.microsoft.com/office/infopath/2007/PartnerControls"/>
    </lcf76f155ced4ddcb4097134ff3c332f>
    <TaxCatchAll xmlns="18d9500c-3672-4858-8ff5-e443562cc2d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CC9C39-CB31-4557-BD8D-BDA27AFE7538}">
  <ds:schemaRefs>
    <ds:schemaRef ds:uri="08302eda-5e56-45c4-9a34-afd1496f22d6"/>
    <ds:schemaRef ds:uri="18d9500c-3672-4858-8ff5-e443562cc2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9ED8C01-0630-44E9-B6DE-D3F7ADB2042D}">
  <ds:schemaRefs>
    <ds:schemaRef ds:uri="08302eda-5e56-45c4-9a34-afd1496f22d6"/>
    <ds:schemaRef ds:uri="18d9500c-3672-4858-8ff5-e443562cc2d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D0528D3-2F79-47E4-AB89-E9D75BEC70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221</TotalTime>
  <Words>660</Words>
  <Application>Microsoft Office PowerPoint</Application>
  <PresentationFormat>Widescreen</PresentationFormat>
  <Paragraphs>62</Paragraphs>
  <Slides>21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Segoe UI</vt:lpstr>
      <vt:lpstr>Tahoma</vt:lpstr>
      <vt:lpstr>1_Office Theme</vt:lpstr>
      <vt:lpstr>A Survey of Voters in  Nevada</vt:lpstr>
      <vt:lpstr>Now here is  a list of issues that some people from this part of Nevada have said are important to them in the election for Governor.  Please indicate which one issue you think is most important.</vt:lpstr>
      <vt:lpstr>Do you intend to vote by -- going to your polling place on election day,  casting your ballot in person during “early voting”, or voting by mail?</vt:lpstr>
      <vt:lpstr>Would you say that the administration of elections in Nevada is getting –  more trustworthy, less trustworthy, or staying the same?</vt:lpstr>
      <vt:lpstr>Would you say that the administration of elections across the country as a whole is getting –  more trustworthy, less trustworthy, or staying the same?</vt:lpstr>
      <vt:lpstr>If the election for Governor were held today and you had to make a choice, for whom would you vote...  Joe Lombardo, the Republican, or Aaron Ford, the Democrat?</vt:lpstr>
      <vt:lpstr>If the election for Secretary of State were held today and you had to make a choice, for whom would you vote... Shirley Folkins-Roberts, the Republican, or Cisco Aguilar, the Democrat?</vt:lpstr>
      <vt:lpstr>Question 7 – the “Require Voter Identification Initiative”</vt:lpstr>
      <vt:lpstr>Which of the following options most closely describes your feelings about  2020’s Nevada election process?</vt:lpstr>
      <vt:lpstr>Which of the following options most closely describes your feelings about  2024’s Nevada election process?</vt:lpstr>
      <vt:lpstr>Which of the following options do you think will be the case with the upcoming  2026 Nevada election process?</vt:lpstr>
      <vt:lpstr>VIEWS ON NEVADA ELECTION PROCESS</vt:lpstr>
      <vt:lpstr>Do you think that Nevada does -- a better job, about the same job, or  a worse job –  of ensuring that ballots are accurately cast and counted?</vt:lpstr>
      <vt:lpstr>Thinking nationally about high-profile federal elections for the U.S. House and U.S. Senate coming up in 2026.  Regardless of which party wins  – How likely would you say you will be to accept the official results from the Nevada Secretary of State? </vt:lpstr>
      <vt:lpstr>CONFIDENCE NEVADA ELECTION PROCESS KEEP ELECTIONS FAIR AND ACCURATE</vt:lpstr>
      <vt:lpstr>VIEW ON MAIL BALLOTS AND MAIL-IN VOTING</vt:lpstr>
      <vt:lpstr>CONCERN ABOUT EVENTS OR ACTIONS AFFECTING 2026 ELECTIONS</vt:lpstr>
      <vt:lpstr>Which of these events or actions would you say worries or concerns you the most? </vt:lpstr>
      <vt:lpstr>VIEW ON ISSUE OF FEDERAL AND STATE ELECTION OVERSIGHT</vt:lpstr>
      <vt:lpstr>Would you support or oppose the state of Nevada repealing the law that requires the state to automatically mail a ballot to all registered voters in the state, regardless of whether they want a ballot or not?   This proposal would still allow anyone who wants a mail ballot to just ask for one and they would receive it.</vt:lpstr>
      <vt:lpstr>Would you support or oppose the state of Nevada closing down the receipt of mail ballots at the same time that the actual polls close and not counting mail ballots that are not received by election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Survey of  Voter Attitudes in New Jersey LD 8</dc:title>
  <dc:creator>Stuart Vickery</dc:creator>
  <cp:lastModifiedBy>Dave Sackett</cp:lastModifiedBy>
  <cp:revision>6</cp:revision>
  <dcterms:created xsi:type="dcterms:W3CDTF">2021-06-14T21:22:08Z</dcterms:created>
  <dcterms:modified xsi:type="dcterms:W3CDTF">2026-02-27T17:46:19Z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0x01010032F9CDEC1570C44A821F041659FC601D</vt:lpwstr>
  </property>
  <property fmtid="{D5CDD505-2E9C-101B-9397-08002B2CF9AE}" pid="3" name="MediaServiceImageTags">
    <vt:lpwstr/>
  </property>
</Properties>
</file>